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14"/>
  </p:notesMasterIdLst>
  <p:sldIdLst>
    <p:sldId id="256" r:id="rId5"/>
    <p:sldId id="261" r:id="rId6"/>
    <p:sldId id="288" r:id="rId7"/>
    <p:sldId id="295" r:id="rId8"/>
    <p:sldId id="296" r:id="rId9"/>
    <p:sldId id="292" r:id="rId10"/>
    <p:sldId id="293" r:id="rId11"/>
    <p:sldId id="272" r:id="rId12"/>
    <p:sldId id="263" r:id="rId13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521C-9049-4084-8EDF-459A041C3D7B}" type="datetimeFigureOut">
              <a:rPr lang="de-AT" smtClean="0"/>
              <a:t>17.03.2022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D003F-F9FC-4DDE-AA96-02BB9456FB0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95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00560" y="1034280"/>
            <a:ext cx="106905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00560" y="1034280"/>
            <a:ext cx="106905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700560" y="1034280"/>
            <a:ext cx="106905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00560" y="1034280"/>
            <a:ext cx="10690560" cy="5309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>
          <a:xfrm>
            <a:off x="799920" y="723600"/>
            <a:ext cx="10591920" cy="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2"/>
          <p:cNvSpPr/>
          <p:nvPr/>
        </p:nvSpPr>
        <p:spPr>
          <a:xfrm>
            <a:off x="799920" y="6142680"/>
            <a:ext cx="1059192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de-AT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799920" y="723600"/>
            <a:ext cx="10591920" cy="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799920" y="6142680"/>
            <a:ext cx="1059192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700560" y="632700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050" b="0" strike="noStrike" spc="-1">
                <a:solidFill>
                  <a:srgbClr val="56AE4A"/>
                </a:solidFill>
                <a:latin typeface="Univers Condensed"/>
                <a:ea typeface="DejaVu Sans"/>
              </a:rPr>
              <a:t>www.volksbegehren-grundeinkommen.at</a:t>
            </a:r>
            <a:endParaRPr lang="de-AT" sz="1050" b="0" strike="noStrike" spc="-1">
              <a:latin typeface="Arial"/>
            </a:endParaRPr>
          </a:p>
        </p:txBody>
      </p:sp>
      <p:pic>
        <p:nvPicPr>
          <p:cNvPr id="43" name="Grafik 5"/>
          <p:cNvPicPr/>
          <p:nvPr/>
        </p:nvPicPr>
        <p:blipFill>
          <a:blip r:embed="rId14"/>
          <a:stretch/>
        </p:blipFill>
        <p:spPr>
          <a:xfrm>
            <a:off x="10773000" y="145800"/>
            <a:ext cx="1237320" cy="1229760"/>
          </a:xfrm>
          <a:prstGeom prst="rect">
            <a:avLst/>
          </a:prstGeom>
          <a:ln>
            <a:noFill/>
          </a:ln>
        </p:spPr>
      </p:pic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de-AT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Line 1"/>
          <p:cNvSpPr/>
          <p:nvPr/>
        </p:nvSpPr>
        <p:spPr>
          <a:xfrm>
            <a:off x="799920" y="723600"/>
            <a:ext cx="10591920" cy="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Line 2"/>
          <p:cNvSpPr/>
          <p:nvPr/>
        </p:nvSpPr>
        <p:spPr>
          <a:xfrm>
            <a:off x="799920" y="6142680"/>
            <a:ext cx="1059192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700560" y="632700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050" b="0" strike="noStrike" spc="-1">
                <a:solidFill>
                  <a:srgbClr val="56AE4A"/>
                </a:solidFill>
                <a:latin typeface="Univers Condensed"/>
                <a:ea typeface="DejaVu Sans"/>
              </a:rPr>
              <a:t>www.volksbegehren-grundeinkommen.at</a:t>
            </a:r>
            <a:endParaRPr lang="de-AT" sz="1050" b="0" strike="noStrike" spc="-1">
              <a:latin typeface="Arial"/>
            </a:endParaRPr>
          </a:p>
        </p:txBody>
      </p:sp>
      <p:pic>
        <p:nvPicPr>
          <p:cNvPr id="125" name="Grafik 7"/>
          <p:cNvPicPr/>
          <p:nvPr/>
        </p:nvPicPr>
        <p:blipFill>
          <a:blip r:embed="rId14"/>
          <a:stretch/>
        </p:blipFill>
        <p:spPr>
          <a:xfrm>
            <a:off x="10773000" y="145800"/>
            <a:ext cx="1237320" cy="1229760"/>
          </a:xfrm>
          <a:prstGeom prst="rect">
            <a:avLst/>
          </a:prstGeom>
          <a:ln>
            <a:noFill/>
          </a:ln>
        </p:spPr>
      </p:pic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AT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ine 1"/>
          <p:cNvSpPr/>
          <p:nvPr/>
        </p:nvSpPr>
        <p:spPr>
          <a:xfrm>
            <a:off x="799920" y="723600"/>
            <a:ext cx="10591920" cy="0"/>
          </a:xfrm>
          <a:prstGeom prst="line">
            <a:avLst/>
          </a:prstGeom>
          <a:ln w="442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Line 2"/>
          <p:cNvSpPr/>
          <p:nvPr/>
        </p:nvSpPr>
        <p:spPr>
          <a:xfrm>
            <a:off x="799920" y="6142680"/>
            <a:ext cx="10591920" cy="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3"/>
          <p:cNvSpPr/>
          <p:nvPr/>
        </p:nvSpPr>
        <p:spPr>
          <a:xfrm>
            <a:off x="700560" y="6327000"/>
            <a:ext cx="45388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050" b="0" strike="noStrike" spc="-1">
                <a:solidFill>
                  <a:srgbClr val="56AE4A"/>
                </a:solidFill>
                <a:latin typeface="Univers Condensed"/>
                <a:ea typeface="DejaVu Sans"/>
              </a:rPr>
              <a:t>www.volksbegehren-grundeinkommen.at</a:t>
            </a:r>
            <a:endParaRPr lang="de-AT" sz="1050" b="0" strike="noStrike" spc="-1">
              <a:latin typeface="Arial"/>
            </a:endParaRPr>
          </a:p>
        </p:txBody>
      </p:sp>
      <p:pic>
        <p:nvPicPr>
          <p:cNvPr id="167" name="Grafik 8"/>
          <p:cNvPicPr/>
          <p:nvPr/>
        </p:nvPicPr>
        <p:blipFill>
          <a:blip r:embed="rId14"/>
          <a:stretch/>
        </p:blipFill>
        <p:spPr>
          <a:xfrm>
            <a:off x="10773000" y="145800"/>
            <a:ext cx="1237320" cy="1229760"/>
          </a:xfrm>
          <a:prstGeom prst="rect">
            <a:avLst/>
          </a:prstGeom>
          <a:ln>
            <a:noFill/>
          </a:ln>
        </p:spPr>
      </p:pic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700560" y="1034280"/>
            <a:ext cx="1069056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de-AT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Siebte Gliederungsebene</a:t>
            </a: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bod.de/buchshop/grundeinkommen-roswitha-minardi-9783755799092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s-grundeinkommen.org/p/termine.html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i4all.e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78600" y="889920"/>
            <a:ext cx="9988920" cy="35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5400" b="0" strike="noStrike" cap="all" spc="26">
                <a:solidFill>
                  <a:srgbClr val="000000"/>
                </a:solidFill>
                <a:latin typeface="Univers Condensed"/>
              </a:rPr>
              <a:t>Koordinationsteam</a:t>
            </a:r>
            <a:br/>
            <a:r>
              <a:rPr lang="de-AT" sz="5400" b="0" strike="noStrike" cap="all" spc="26">
                <a:solidFill>
                  <a:srgbClr val="000000"/>
                </a:solidFill>
                <a:latin typeface="Univers Condensed"/>
              </a:rPr>
              <a:t>volksbegehren</a:t>
            </a:r>
            <a:br/>
            <a:r>
              <a:rPr lang="de-AT" sz="5400" b="0" strike="noStrike" cap="all" spc="26">
                <a:solidFill>
                  <a:srgbClr val="000000"/>
                </a:solidFill>
                <a:latin typeface="Univers Condensed"/>
              </a:rPr>
              <a:t>Grundeinkommen</a:t>
            </a:r>
            <a:endParaRPr lang="de-AT" sz="54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78600" y="4488480"/>
            <a:ext cx="6991200" cy="13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de-AT" sz="2000" spc="-1" dirty="0">
                <a:solidFill>
                  <a:srgbClr val="000000"/>
                </a:solidFill>
                <a:latin typeface="Arial Nova"/>
              </a:rPr>
              <a:t>17</a:t>
            </a:r>
            <a:r>
              <a:rPr lang="de-AT" sz="2000" b="0" strike="noStrike" spc="-1" dirty="0">
                <a:solidFill>
                  <a:srgbClr val="000000"/>
                </a:solidFill>
                <a:latin typeface="Arial Nova"/>
              </a:rPr>
              <a:t>. März 2022  </a:t>
            </a:r>
            <a:endParaRPr lang="de-AT" sz="2000" b="0" strike="noStrike" spc="-1" dirty="0">
              <a:latin typeface="Arial"/>
            </a:endParaRPr>
          </a:p>
        </p:txBody>
      </p:sp>
      <p:pic>
        <p:nvPicPr>
          <p:cNvPr id="209" name="Grafik 3"/>
          <p:cNvPicPr/>
          <p:nvPr/>
        </p:nvPicPr>
        <p:blipFill>
          <a:blip r:embed="rId2"/>
          <a:stretch/>
        </p:blipFill>
        <p:spPr>
          <a:xfrm>
            <a:off x="7285320" y="1588680"/>
            <a:ext cx="4227480" cy="420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>
                <a:solidFill>
                  <a:srgbClr val="000000"/>
                </a:solidFill>
                <a:latin typeface="Univers Condensed"/>
              </a:rPr>
              <a:t>Bericht – Volksbegehren</a:t>
            </a:r>
            <a:endParaRPr lang="de-AT" sz="40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de-AT" sz="2000" b="0" strike="noStrike" spc="-1" dirty="0">
                <a:solidFill>
                  <a:srgbClr val="000000"/>
                </a:solidFill>
                <a:latin typeface="Arial Nova"/>
              </a:rPr>
              <a:t>Eintragungswoche vom 2.-9-05.2022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de-AT" sz="2000" b="0" strike="noStrike" spc="-1" dirty="0">
                <a:solidFill>
                  <a:srgbClr val="000000"/>
                </a:solidFill>
                <a:latin typeface="Arial Nova"/>
              </a:rPr>
              <a:t>Anzahl der Unterschriften:  </a:t>
            </a:r>
            <a:br>
              <a:rPr lang="de-AT" sz="2000" b="0" strike="noStrike" spc="-1" dirty="0">
                <a:solidFill>
                  <a:srgbClr val="000000"/>
                </a:solidFill>
                <a:latin typeface="Arial Nova"/>
              </a:rPr>
            </a:br>
            <a:r>
              <a:rPr lang="de-AT" sz="2000" b="0" strike="noStrike" spc="-1" dirty="0">
                <a:solidFill>
                  <a:srgbClr val="000000"/>
                </a:solidFill>
                <a:latin typeface="Arial Nova"/>
              </a:rPr>
              <a:t>98.576 </a:t>
            </a:r>
            <a:r>
              <a:rPr lang="de-AT" sz="2000" spc="-1" dirty="0">
                <a:solidFill>
                  <a:srgbClr val="000000"/>
                </a:solidFill>
                <a:latin typeface="Arial Nova"/>
              </a:rPr>
              <a:t>zum Zeitpunkt der Einreichung für die ETW</a:t>
            </a: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de-AT" sz="2000" spc="-1" dirty="0">
              <a:solidFill>
                <a:srgbClr val="000000"/>
              </a:solidFill>
              <a:latin typeface="Arial Nov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C9DCF9-2AB1-49B4-B38A-4CD2142F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6" y="2073076"/>
            <a:ext cx="3669792" cy="3669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 dirty="0">
                <a:solidFill>
                  <a:srgbClr val="000000"/>
                </a:solidFill>
                <a:latin typeface="Univers Condensed"/>
              </a:rPr>
              <a:t>Veranstaltungen</a:t>
            </a:r>
            <a:endParaRPr lang="de-AT" sz="4000" b="0" strike="noStrike" spc="-1" dirty="0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50720" y="2062716"/>
            <a:ext cx="10690560" cy="3183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b="1" spc="-1" dirty="0">
                <a:latin typeface="Arial Nova" panose="020B0504020202020204" pitchFamily="34" charset="0"/>
              </a:rPr>
              <a:t>11. April, 19:00 Uhr</a:t>
            </a:r>
            <a:br>
              <a:rPr lang="de-AT" sz="2000" b="1" spc="-1" dirty="0">
                <a:latin typeface="Arial Nova" panose="020B0504020202020204" pitchFamily="34" charset="0"/>
              </a:rPr>
            </a:br>
            <a:r>
              <a:rPr lang="de-AT" sz="2000" b="1" spc="-1" dirty="0" err="1">
                <a:latin typeface="Arial Nova" panose="020B0504020202020204" pitchFamily="34" charset="0"/>
              </a:rPr>
              <a:t>Cardijnhaus</a:t>
            </a:r>
            <a:r>
              <a:rPr lang="de-AT" sz="2000" b="1" spc="-1" dirty="0">
                <a:latin typeface="Arial Nova" panose="020B0504020202020204" pitchFamily="34" charset="0"/>
              </a:rPr>
              <a:t> Linz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endParaRPr lang="de-AT" sz="2000" b="1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latin typeface="Arial Nova" panose="020B0504020202020204" pitchFamily="34" charset="0"/>
              </a:rPr>
              <a:t>Podiumsdiskussion mit Markus Schlagnitweit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4E8C9B-9A5E-49FD-805A-57EF7E24C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921960"/>
            <a:ext cx="3632288" cy="513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 dirty="0" err="1">
                <a:solidFill>
                  <a:srgbClr val="000000"/>
                </a:solidFill>
                <a:latin typeface="Univers Condensed"/>
              </a:rPr>
              <a:t>pressekonferenz</a:t>
            </a:r>
            <a:endParaRPr lang="de-AT" sz="4000" b="0" strike="noStrike" spc="-1" dirty="0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50720" y="2062716"/>
            <a:ext cx="10690560" cy="3183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b="1" spc="-1" dirty="0">
                <a:latin typeface="Arial Nova" panose="020B0504020202020204" pitchFamily="34" charset="0"/>
              </a:rPr>
              <a:t>Pressekonferenz 21.04. 09:30 Uhr in Wien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endParaRPr lang="de-AT" sz="2000" b="1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latin typeface="Arial Nova" panose="020B0504020202020204" pitchFamily="34" charset="0"/>
              </a:rPr>
              <a:t>Ort wird noch festgelegt</a:t>
            </a:r>
            <a:br>
              <a:rPr lang="de-AT" sz="2000" spc="-1" dirty="0">
                <a:latin typeface="Arial Nova" panose="020B0504020202020204" pitchFamily="34" charset="0"/>
              </a:rPr>
            </a:br>
            <a:endParaRPr lang="de-DE" sz="2000" dirty="0">
              <a:latin typeface="Arial Nova" panose="020B0504020202020204" pitchFamily="34" charset="0"/>
            </a:endParaRPr>
          </a:p>
        </p:txBody>
      </p:sp>
      <p:pic>
        <p:nvPicPr>
          <p:cNvPr id="1026" name="Picture 2" descr="media advice - Die Pressekonferenz">
            <a:extLst>
              <a:ext uri="{FF2B5EF4-FFF2-40B4-BE49-F238E27FC236}">
                <a16:creationId xmlns:a16="http://schemas.microsoft.com/office/drawing/2014/main" id="{48662A2E-4A63-4A67-9ADF-97F2E2BE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44" y="2710543"/>
            <a:ext cx="4582976" cy="30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7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B6FEA-A584-4A9A-A676-B419074E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60" y="1302161"/>
            <a:ext cx="10690560" cy="609398"/>
          </a:xfrm>
        </p:spPr>
        <p:txBody>
          <a:bodyPr/>
          <a:lstStyle/>
          <a:p>
            <a:r>
              <a:rPr lang="de-AT" dirty="0"/>
              <a:t>VHS Linz &amp; Salzburg</a:t>
            </a: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E5245D6D-2C02-4FBD-9798-D54A745A0BCA}"/>
              </a:ext>
            </a:extLst>
          </p:cNvPr>
          <p:cNvSpPr/>
          <p:nvPr/>
        </p:nvSpPr>
        <p:spPr>
          <a:xfrm>
            <a:off x="750720" y="2062716"/>
            <a:ext cx="10690560" cy="31839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b="1" spc="-1" dirty="0">
                <a:latin typeface="Arial Nova" panose="020B0504020202020204" pitchFamily="34" charset="0"/>
              </a:rPr>
              <a:t>VHS-Kurs (4 Abende) ab 16.3.2022 18:30 - 20 Uhr im Wissensturm (VHS Linz)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spc="-1" dirty="0">
                <a:latin typeface="Arial Nova" panose="020B0504020202020204" pitchFamily="34" charset="0"/>
              </a:rPr>
              <a:t>"Mein - Dein - Unser Grundeinkommen - Warum? Wie? Wann?"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spc="-1" dirty="0">
                <a:latin typeface="Arial Nova" panose="020B0504020202020204" pitchFamily="34" charset="0"/>
              </a:rPr>
              <a:t>An 4 Abenden werden die verschiedenen Themen zum Grundeinkommen behandelt: 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spc="-1" dirty="0">
                <a:latin typeface="Arial Nova" panose="020B0504020202020204" pitchFamily="34" charset="0"/>
              </a:rPr>
              <a:t>27.4.: Bedingungsloses Grundeinkommen: Was ist das?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spc="-1" dirty="0">
                <a:latin typeface="Arial Nova" panose="020B0504020202020204" pitchFamily="34" charset="0"/>
              </a:rPr>
              <a:t>xx.5.: Bedingungsloses Grundeinkommen: Was bewirkt das?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spc="-1" dirty="0">
                <a:latin typeface="Arial Nova" panose="020B0504020202020204" pitchFamily="34" charset="0"/>
              </a:rPr>
              <a:t>xx.5: Bedingungsloses Grundeinkommen: Grundeinkommen und Arbeit, Frauen, Klima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DE" sz="1600" spc="-1" dirty="0">
                <a:latin typeface="Arial Nova" panose="020B0504020202020204" pitchFamily="34" charset="0"/>
              </a:rPr>
              <a:t>xx.5.: Bedingungsloses Grundeinkommen: Wie rechnet sich das?</a:t>
            </a:r>
          </a:p>
        </p:txBody>
      </p:sp>
    </p:spTree>
    <p:extLst>
      <p:ext uri="{BB962C8B-B14F-4D97-AF65-F5344CB8AC3E}">
        <p14:creationId xmlns:p14="http://schemas.microsoft.com/office/powerpoint/2010/main" val="406905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 dirty="0">
                <a:solidFill>
                  <a:srgbClr val="000000"/>
                </a:solidFill>
                <a:latin typeface="Univers Condensed"/>
              </a:rPr>
              <a:t>Podium </a:t>
            </a:r>
            <a:r>
              <a:rPr lang="de-AT" sz="4000" b="0" strike="noStrike" cap="all" spc="26" dirty="0" err="1">
                <a:solidFill>
                  <a:srgbClr val="000000"/>
                </a:solidFill>
                <a:latin typeface="Univers Condensed"/>
              </a:rPr>
              <a:t>frauen</a:t>
            </a:r>
            <a:r>
              <a:rPr lang="de-AT" sz="4000" b="0" strike="noStrike" cap="all" spc="26" dirty="0">
                <a:solidFill>
                  <a:srgbClr val="000000"/>
                </a:solidFill>
                <a:latin typeface="Univers Condensed"/>
              </a:rPr>
              <a:t> &amp; </a:t>
            </a:r>
            <a:r>
              <a:rPr lang="de-AT" sz="4000" b="0" strike="noStrike" cap="all" spc="26" dirty="0" err="1">
                <a:solidFill>
                  <a:srgbClr val="000000"/>
                </a:solidFill>
                <a:latin typeface="Univers Condensed"/>
              </a:rPr>
              <a:t>bge</a:t>
            </a:r>
            <a:endParaRPr lang="de-AT" sz="4000" b="0" strike="noStrike" spc="-1" dirty="0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50720" y="2292120"/>
            <a:ext cx="10690560" cy="29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b="1" spc="-1" dirty="0">
                <a:latin typeface="Arial Nova" panose="020B0504020202020204" pitchFamily="34" charset="0"/>
              </a:rPr>
              <a:t>29.04.2022 Wien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latin typeface="Arial Nova" panose="020B0504020202020204" pitchFamily="34" charset="0"/>
              </a:rPr>
              <a:t>BGE – Empowerment für Frauen 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Sabine Jungwirth (Bundessprecherin der Grünen Wirtschaft) und  Rosa </a:t>
            </a:r>
            <a:r>
              <a:rPr lang="de-AT" sz="2000" spc="-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Logar</a:t>
            </a:r>
            <a:r>
              <a:rPr lang="de-AT" sz="2000" spc="-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(GF der Interventionsstelle f Gewalt an Frauen) haben zugesagt. Roswitha Minardi ebenfalls. 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Podiumsdiskussion mit anschließenden Workshops. 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Organisiert von Ingrid </a:t>
            </a:r>
            <a:r>
              <a:rPr lang="de-AT" sz="2000" spc="-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Faraq</a:t>
            </a:r>
            <a:r>
              <a:rPr lang="de-AT" sz="2000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 (GG)</a:t>
            </a:r>
            <a:endParaRPr lang="de-AT" sz="2000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endParaRPr lang="de-AT" sz="2000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endParaRPr lang="de-AT" sz="2000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latin typeface="Arial Nova" panose="020B0504020202020204" pitchFamily="34" charset="0"/>
              </a:rPr>
              <a:t> </a:t>
            </a:r>
            <a:endParaRPr lang="de-DE" sz="20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2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 dirty="0" err="1">
                <a:solidFill>
                  <a:srgbClr val="000000"/>
                </a:solidFill>
                <a:latin typeface="Univers Condensed"/>
              </a:rPr>
              <a:t>frauen</a:t>
            </a:r>
            <a:r>
              <a:rPr lang="de-AT" sz="4000" b="0" strike="noStrike" cap="all" spc="26" dirty="0">
                <a:solidFill>
                  <a:srgbClr val="000000"/>
                </a:solidFill>
                <a:latin typeface="Univers Condensed"/>
              </a:rPr>
              <a:t> &amp; </a:t>
            </a:r>
            <a:r>
              <a:rPr lang="de-AT" sz="4000" b="0" strike="noStrike" cap="all" spc="26" dirty="0" err="1">
                <a:solidFill>
                  <a:srgbClr val="000000"/>
                </a:solidFill>
                <a:latin typeface="Univers Condensed"/>
              </a:rPr>
              <a:t>bge</a:t>
            </a:r>
            <a:endParaRPr lang="de-AT" sz="4000" b="0" strike="noStrike" spc="-1" dirty="0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750720" y="2292120"/>
            <a:ext cx="10690560" cy="29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latin typeface="Arial Nova" panose="020B0504020202020204" pitchFamily="34" charset="0"/>
              </a:rPr>
              <a:t>Bucherscheinung </a:t>
            </a:r>
            <a:br>
              <a:rPr lang="de-AT" sz="2000" spc="-1" dirty="0">
                <a:latin typeface="Arial Nova" panose="020B0504020202020204" pitchFamily="34" charset="0"/>
              </a:rPr>
            </a:br>
            <a:r>
              <a:rPr lang="de-AT" sz="2000" spc="-1" dirty="0" err="1">
                <a:latin typeface="Arial Nova" panose="020B0504020202020204" pitchFamily="34" charset="0"/>
              </a:rPr>
              <a:t>print</a:t>
            </a:r>
            <a:r>
              <a:rPr lang="de-AT" sz="2000" spc="-1" dirty="0">
                <a:latin typeface="Arial Nova" panose="020B0504020202020204" pitchFamily="34" charset="0"/>
              </a:rPr>
              <a:t> und als </a:t>
            </a:r>
            <a:r>
              <a:rPr lang="de-AT" sz="2000" spc="-1" dirty="0" err="1">
                <a:latin typeface="Arial Nova" panose="020B0504020202020204" pitchFamily="34" charset="0"/>
              </a:rPr>
              <a:t>e-book</a:t>
            </a:r>
            <a:endParaRPr lang="de-AT" sz="2000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endParaRPr lang="de-AT" sz="2000" spc="-1" dirty="0">
              <a:latin typeface="Arial Nova" panose="020B0504020202020204" pitchFamily="34" charset="0"/>
            </a:endParaRP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br>
              <a:rPr lang="de-AT" sz="2000" spc="-1" dirty="0">
                <a:latin typeface="Arial Nova" panose="020B0504020202020204" pitchFamily="34" charset="0"/>
                <a:hlinkClick r:id="rId2"/>
              </a:rPr>
            </a:br>
            <a:br>
              <a:rPr lang="de-AT" sz="2000" spc="-1" dirty="0">
                <a:latin typeface="Arial Nova" panose="020B0504020202020204" pitchFamily="34" charset="0"/>
                <a:hlinkClick r:id="rId2"/>
              </a:rPr>
            </a:br>
            <a:r>
              <a:rPr lang="de-AT" sz="2000" spc="-1" dirty="0">
                <a:latin typeface="Arial Nova" panose="020B0504020202020204" pitchFamily="34" charset="0"/>
                <a:hlinkClick r:id="rId2"/>
              </a:rPr>
              <a:t>https://www.bod.de/buchshop/</a:t>
            </a:r>
            <a:br>
              <a:rPr lang="de-AT" sz="2000" spc="-1" dirty="0">
                <a:latin typeface="Arial Nova" panose="020B0504020202020204" pitchFamily="34" charset="0"/>
                <a:hlinkClick r:id="rId2"/>
              </a:rPr>
            </a:br>
            <a:r>
              <a:rPr lang="de-AT" sz="2000" spc="-1" dirty="0">
                <a:latin typeface="Arial Nova" panose="020B0504020202020204" pitchFamily="34" charset="0"/>
                <a:hlinkClick r:id="rId2"/>
              </a:rPr>
              <a:t>grundeinkommen-roswitha-minardi-9783755799092</a:t>
            </a:r>
            <a:r>
              <a:rPr lang="de-AT" sz="2000" spc="-1" dirty="0">
                <a:latin typeface="Arial Nova" panose="020B0504020202020204" pitchFamily="34" charset="0"/>
              </a:rPr>
              <a:t> </a:t>
            </a:r>
          </a:p>
          <a:p>
            <a:pPr marL="720">
              <a:lnSpc>
                <a:spcPct val="107000"/>
              </a:lnSpc>
              <a:spcBef>
                <a:spcPts val="1001"/>
              </a:spcBef>
              <a:spcAft>
                <a:spcPts val="799"/>
              </a:spcAft>
              <a:buClr>
                <a:srgbClr val="000000"/>
              </a:buClr>
            </a:pPr>
            <a:r>
              <a:rPr lang="de-AT" sz="2000" spc="-1" dirty="0">
                <a:latin typeface="Arial Nova" panose="020B0504020202020204" pitchFamily="34" charset="0"/>
              </a:rPr>
              <a:t> </a:t>
            </a:r>
            <a:endParaRPr lang="de-DE" sz="2000" dirty="0">
              <a:latin typeface="Arial Nova" panose="020B0504020202020204" pitchFamily="34" charset="0"/>
            </a:endParaRPr>
          </a:p>
        </p:txBody>
      </p:sp>
      <p:pic>
        <p:nvPicPr>
          <p:cNvPr id="2050" name="Picture 2" descr="Grundeinkommen">
            <a:extLst>
              <a:ext uri="{FF2B5EF4-FFF2-40B4-BE49-F238E27FC236}">
                <a16:creationId xmlns:a16="http://schemas.microsoft.com/office/drawing/2014/main" id="{F0206B57-6210-4B0C-9FD0-0D66106E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0" y="1173540"/>
            <a:ext cx="335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1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>
                <a:solidFill>
                  <a:srgbClr val="000000"/>
                </a:solidFill>
                <a:latin typeface="Univers Condensed"/>
              </a:rPr>
              <a:t>Geplante Veranstaltungen</a:t>
            </a:r>
            <a:endParaRPr lang="de-AT" sz="4000" b="0" strike="noStrike" spc="-1"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EAC27EE-551D-4DD8-8D04-DEF07B56C8E2}"/>
              </a:ext>
            </a:extLst>
          </p:cNvPr>
          <p:cNvSpPr txBox="1"/>
          <p:nvPr/>
        </p:nvSpPr>
        <p:spPr>
          <a:xfrm>
            <a:off x="914400" y="2636874"/>
            <a:ext cx="3405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>
                <a:hlinkClick r:id="rId2"/>
              </a:rPr>
              <a:t>Veranstaltungskalender</a:t>
            </a:r>
            <a:endParaRPr lang="de-AT" sz="2400" dirty="0"/>
          </a:p>
          <a:p>
            <a:endParaRPr lang="de-AT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700560" y="921960"/>
            <a:ext cx="10690560" cy="112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AT" sz="4000" b="0" strike="noStrike" cap="all" spc="26">
                <a:solidFill>
                  <a:srgbClr val="000000"/>
                </a:solidFill>
                <a:latin typeface="Univers Condensed"/>
              </a:rPr>
              <a:t>Berichte – UBI4ALL</a:t>
            </a:r>
            <a:endParaRPr lang="de-AT" sz="40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860400" y="2824200"/>
            <a:ext cx="10530720" cy="314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de-AT" sz="2000" b="1" strike="noStrike" spc="-1" dirty="0">
                <a:solidFill>
                  <a:srgbClr val="000000"/>
                </a:solidFill>
                <a:latin typeface="Arial Nova"/>
              </a:rPr>
              <a:t>UBI4ALL</a:t>
            </a:r>
            <a:endParaRPr lang="de-AT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de-AT" sz="2000" b="0" strike="noStrike" spc="-1" dirty="0">
                <a:solidFill>
                  <a:srgbClr val="000000"/>
                </a:solidFill>
                <a:latin typeface="Arial Nova"/>
              </a:rPr>
              <a:t>Spendenstand Raffle.3: 	€ 3.192</a:t>
            </a:r>
            <a:endParaRPr lang="de-AT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de-AT" sz="2000" spc="-1" dirty="0">
                <a:solidFill>
                  <a:srgbClr val="000000"/>
                </a:solidFill>
                <a:latin typeface="Arial Nova"/>
              </a:rPr>
              <a:t>Anmeldungen Raffle:  	18.292</a:t>
            </a:r>
            <a:endParaRPr lang="de-AT" sz="20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de-AT" sz="2000" b="0" strike="noStrike" spc="-1" dirty="0">
              <a:latin typeface="Arial"/>
            </a:endParaRPr>
          </a:p>
        </p:txBody>
      </p:sp>
      <p:pic>
        <p:nvPicPr>
          <p:cNvPr id="231" name="Grafik 8"/>
          <p:cNvPicPr/>
          <p:nvPr/>
        </p:nvPicPr>
        <p:blipFill>
          <a:blip r:embed="rId2"/>
          <a:stretch/>
        </p:blipFill>
        <p:spPr>
          <a:xfrm>
            <a:off x="860400" y="1857600"/>
            <a:ext cx="1455840" cy="68436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2711880" y="2171160"/>
            <a:ext cx="17845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u="sng" strike="noStrike" spc="-1">
                <a:solidFill>
                  <a:srgbClr val="5B8B97"/>
                </a:solidFill>
                <a:uFillTx/>
                <a:latin typeface="Arial Nova"/>
                <a:ea typeface="DejaVu Sans"/>
                <a:hlinkClick r:id="rId3"/>
              </a:rPr>
              <a:t>www.ubi4all.eu</a:t>
            </a:r>
            <a:r>
              <a:rPr lang="de-AT" sz="1600" b="0" strike="noStrike" spc="-1">
                <a:solidFill>
                  <a:srgbClr val="000000"/>
                </a:solidFill>
                <a:latin typeface="Arial Nova"/>
                <a:ea typeface="DejaVu Sans"/>
              </a:rPr>
              <a:t> </a:t>
            </a:r>
            <a:endParaRPr lang="de-AT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624"/>
      </a:dk2>
      <a:lt2>
        <a:srgbClr val="E2E7E8"/>
      </a:lt2>
      <a:accent1>
        <a:srgbClr val="EE876B"/>
      </a:accent1>
      <a:accent2>
        <a:srgbClr val="D5952A"/>
      </a:accent2>
      <a:accent3>
        <a:srgbClr val="A3A84D"/>
      </a:accent3>
      <a:accent4>
        <a:srgbClr val="7BB23B"/>
      </a:accent4>
      <a:accent5>
        <a:srgbClr val="41B930"/>
      </a:accent5>
      <a:accent6>
        <a:srgbClr val="30BA59"/>
      </a:accent6>
      <a:hlink>
        <a:srgbClr val="5B8B97"/>
      </a:hlink>
      <a:folHlink>
        <a:srgbClr val="8282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624"/>
      </a:dk2>
      <a:lt2>
        <a:srgbClr val="E2E7E8"/>
      </a:lt2>
      <a:accent1>
        <a:srgbClr val="EE876B"/>
      </a:accent1>
      <a:accent2>
        <a:srgbClr val="D5952A"/>
      </a:accent2>
      <a:accent3>
        <a:srgbClr val="A3A84D"/>
      </a:accent3>
      <a:accent4>
        <a:srgbClr val="7BB23B"/>
      </a:accent4>
      <a:accent5>
        <a:srgbClr val="41B930"/>
      </a:accent5>
      <a:accent6>
        <a:srgbClr val="30BA59"/>
      </a:accent6>
      <a:hlink>
        <a:srgbClr val="5B8B97"/>
      </a:hlink>
      <a:folHlink>
        <a:srgbClr val="8282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624"/>
      </a:dk2>
      <a:lt2>
        <a:srgbClr val="E2E7E8"/>
      </a:lt2>
      <a:accent1>
        <a:srgbClr val="EE876B"/>
      </a:accent1>
      <a:accent2>
        <a:srgbClr val="D5952A"/>
      </a:accent2>
      <a:accent3>
        <a:srgbClr val="A3A84D"/>
      </a:accent3>
      <a:accent4>
        <a:srgbClr val="7BB23B"/>
      </a:accent4>
      <a:accent5>
        <a:srgbClr val="41B930"/>
      </a:accent5>
      <a:accent6>
        <a:srgbClr val="30BA59"/>
      </a:accent6>
      <a:hlink>
        <a:srgbClr val="5B8B97"/>
      </a:hlink>
      <a:folHlink>
        <a:srgbClr val="8282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3624"/>
      </a:dk2>
      <a:lt2>
        <a:srgbClr val="E2E7E8"/>
      </a:lt2>
      <a:accent1>
        <a:srgbClr val="EE876B"/>
      </a:accent1>
      <a:accent2>
        <a:srgbClr val="D5952A"/>
      </a:accent2>
      <a:accent3>
        <a:srgbClr val="A3A84D"/>
      </a:accent3>
      <a:accent4>
        <a:srgbClr val="7BB23B"/>
      </a:accent4>
      <a:accent5>
        <a:srgbClr val="41B930"/>
      </a:accent5>
      <a:accent6>
        <a:srgbClr val="30BA59"/>
      </a:accent6>
      <a:hlink>
        <a:srgbClr val="5B8B97"/>
      </a:hlink>
      <a:folHlink>
        <a:srgbClr val="82828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Breitbild</PresentationFormat>
  <Paragraphs>43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Arial Nova</vt:lpstr>
      <vt:lpstr>Calibri</vt:lpstr>
      <vt:lpstr>Symbol</vt:lpstr>
      <vt:lpstr>Univers Condensed</vt:lpstr>
      <vt:lpstr>Wingdings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VHS Linz &amp; Salzburg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Anreise nach   2824 Seebenstein Alter Postweg 1</dc:title>
  <dc:subject/>
  <dc:creator>Roswitha Minardi</dc:creator>
  <dc:description/>
  <cp:lastModifiedBy>Roswitha Minardi</cp:lastModifiedBy>
  <cp:revision>475</cp:revision>
  <dcterms:created xsi:type="dcterms:W3CDTF">2020-09-22T08:15:12Z</dcterms:created>
  <dcterms:modified xsi:type="dcterms:W3CDTF">2022-03-17T16:38:36Z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20</vt:i4>
  </property>
</Properties>
</file>