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3.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_rels/notesSlide11.xml.rels" ContentType="application/vnd.openxmlformats-package.relationships+xml"/>
  <Override PartName="/ppt/notesSlides/_rels/notesSlide3.xml.rels" ContentType="application/vnd.openxmlformats-package.relationships+xml"/>
  <Override PartName="/ppt/notesSlides/_rels/notesSlide6.xml.rels" ContentType="application/vnd.openxmlformats-package.relationships+xml"/>
  <Override PartName="/ppt/notesSlides/_rels/notesSlide10.xml.rels" ContentType="application/vnd.openxmlformats-package.relationships+xml"/>
  <Override PartName="/ppt/notesSlides/_rels/notesSlide8.xml.rels" ContentType="application/vnd.openxmlformats-package.relationships+xml"/>
  <Override PartName="/ppt/notesSlides/_rels/notesSlide9.xml.rels" ContentType="application/vnd.openxmlformats-package.relationships+xml"/>
  <Override PartName="/ppt/notesSlides/notesSlide10.xml" ContentType="application/vnd.openxmlformats-officedocument.presentationml.notesSlide+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media/image1.jpeg" ContentType="image/jpeg"/>
  <Override PartName="/ppt/media/image2.png" ContentType="image/png"/>
  <Override PartName="/ppt/presProps.xml" ContentType="application/vnd.openxmlformats-officedocument.presentationml.presProps+xml"/>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pPr algn="ctr"/>
            <a:r>
              <a:rPr b="0" lang="de-AT" sz="4400" spc="-1" strike="noStrike">
                <a:latin typeface="Arial"/>
              </a:rPr>
              <a:t>Folie mittels Klicken verschieben</a:t>
            </a:r>
            <a:endParaRPr b="0" lang="de-AT" sz="4400" spc="-1" strike="noStrike">
              <a:latin typeface="Arial"/>
            </a:endParaRPr>
          </a:p>
        </p:txBody>
      </p:sp>
      <p:sp>
        <p:nvSpPr>
          <p:cNvPr id="115"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AT" sz="2000" spc="-1" strike="noStrike">
                <a:latin typeface="Arial"/>
              </a:rPr>
              <a:t>Format der Notizen mittels Klicken bearbeiten</a:t>
            </a:r>
            <a:endParaRPr b="0" lang="de-AT" sz="2000" spc="-1" strike="noStrike">
              <a:latin typeface="Arial"/>
            </a:endParaRPr>
          </a:p>
        </p:txBody>
      </p:sp>
      <p:sp>
        <p:nvSpPr>
          <p:cNvPr id="116"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AT" sz="1400" spc="-1" strike="noStrike">
                <a:latin typeface="Times New Roman"/>
              </a:rPr>
              <a:t>&lt;Kopfzeile&gt;</a:t>
            </a:r>
            <a:endParaRPr b="0" lang="de-AT" sz="1400" spc="-1" strike="noStrike">
              <a:latin typeface="Times New Roman"/>
            </a:endParaRPr>
          </a:p>
        </p:txBody>
      </p:sp>
      <p:sp>
        <p:nvSpPr>
          <p:cNvPr id="117" name="PlaceHolder 4"/>
          <p:cNvSpPr>
            <a:spLocks noGrp="1"/>
          </p:cNvSpPr>
          <p:nvPr>
            <p:ph type="dt"/>
          </p:nvPr>
        </p:nvSpPr>
        <p:spPr>
          <a:xfrm>
            <a:off x="4278960" y="0"/>
            <a:ext cx="3280680" cy="534240"/>
          </a:xfrm>
          <a:prstGeom prst="rect">
            <a:avLst/>
          </a:prstGeom>
          <a:noFill/>
          <a:ln w="0">
            <a:noFill/>
          </a:ln>
        </p:spPr>
        <p:txBody>
          <a:bodyPr lIns="0" rIns="0" tIns="0" bIns="0" anchor="t">
            <a:noAutofit/>
          </a:bodyPr>
          <a:p>
            <a:pPr algn="r"/>
            <a:r>
              <a:rPr b="0" lang="de-AT" sz="1400" spc="-1" strike="noStrike">
                <a:latin typeface="Times New Roman"/>
              </a:rPr>
              <a:t>&lt;Datum/Uhrzeit&gt;</a:t>
            </a:r>
            <a:endParaRPr b="0" lang="de-AT" sz="1400" spc="-1" strike="noStrike">
              <a:latin typeface="Times New Roman"/>
            </a:endParaRPr>
          </a:p>
        </p:txBody>
      </p:sp>
      <p:sp>
        <p:nvSpPr>
          <p:cNvPr id="118" name="PlaceHolder 5"/>
          <p:cNvSpPr>
            <a:spLocks noGrp="1"/>
          </p:cNvSpPr>
          <p:nvPr>
            <p:ph type="ftr"/>
          </p:nvPr>
        </p:nvSpPr>
        <p:spPr>
          <a:xfrm>
            <a:off x="0" y="10157400"/>
            <a:ext cx="3280680" cy="534240"/>
          </a:xfrm>
          <a:prstGeom prst="rect">
            <a:avLst/>
          </a:prstGeom>
          <a:noFill/>
          <a:ln w="0">
            <a:noFill/>
          </a:ln>
        </p:spPr>
        <p:txBody>
          <a:bodyPr lIns="0" rIns="0" tIns="0" bIns="0" anchor="b">
            <a:noAutofit/>
          </a:bodyPr>
          <a:p>
            <a:r>
              <a:rPr b="0" lang="de-AT" sz="1400" spc="-1" strike="noStrike">
                <a:latin typeface="Times New Roman"/>
              </a:rPr>
              <a:t>&lt;Fußzeile&gt;</a:t>
            </a:r>
            <a:endParaRPr b="0" lang="de-AT" sz="1400" spc="-1" strike="noStrike">
              <a:latin typeface="Times New Roman"/>
            </a:endParaRPr>
          </a:p>
        </p:txBody>
      </p:sp>
      <p:sp>
        <p:nvSpPr>
          <p:cNvPr id="119" name="PlaceHolder 6"/>
          <p:cNvSpPr>
            <a:spLocks noGrp="1"/>
          </p:cNvSpPr>
          <p:nvPr>
            <p:ph type="sldNum"/>
          </p:nvPr>
        </p:nvSpPr>
        <p:spPr>
          <a:xfrm>
            <a:off x="4278960" y="10157400"/>
            <a:ext cx="3280680" cy="534240"/>
          </a:xfrm>
          <a:prstGeom prst="rect">
            <a:avLst/>
          </a:prstGeom>
          <a:noFill/>
          <a:ln w="0">
            <a:noFill/>
          </a:ln>
        </p:spPr>
        <p:txBody>
          <a:bodyPr lIns="0" rIns="0" tIns="0" bIns="0" anchor="b">
            <a:noAutofit/>
          </a:bodyPr>
          <a:p>
            <a:pPr algn="r"/>
            <a:fld id="{9C8A1FA7-A993-42E5-8D4B-E8FF3455C1D5}" type="slidenum">
              <a:rPr b="0" lang="de-AT" sz="1400" spc="-1" strike="noStrike">
                <a:latin typeface="Times New Roman"/>
              </a:rPr>
              <a:t>&lt;Foliennummer&gt;</a:t>
            </a:fld>
            <a:endParaRPr b="0" lang="de-AT"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
          <p:cNvSpPr/>
          <p:nvPr/>
        </p:nvSpPr>
        <p:spPr>
          <a:xfrm>
            <a:off x="1106640" y="812880"/>
            <a:ext cx="5341680" cy="4005000"/>
          </a:xfrm>
          <a:custGeom>
            <a:avLst/>
            <a:gdLst/>
            <a:ahLst/>
            <a:rect l="l" t="t" r="r" b="b"/>
            <a:pathLst>
              <a:path w="21600" h="21600">
                <a:moveTo>
                  <a:pt x="0" y="0"/>
                </a:moveTo>
                <a:lnTo>
                  <a:pt x="21600" y="0"/>
                </a:lnTo>
                <a:lnTo>
                  <a:pt x="21600" y="21600"/>
                </a:lnTo>
                <a:lnTo>
                  <a:pt x="0" y="21600"/>
                </a:lnTo>
                <a:lnTo>
                  <a:pt x="0" y="0"/>
                </a:lnTo>
                <a:close/>
              </a:path>
            </a:pathLst>
          </a:custGeom>
          <a:solidFill>
            <a:srgbClr val="ffffff"/>
          </a:solidFill>
          <a:ln cap="sq" w="9360">
            <a:solidFill>
              <a:srgbClr val="000000"/>
            </a:solidFill>
            <a:miter/>
          </a:ln>
        </p:spPr>
        <p:style>
          <a:lnRef idx="0"/>
          <a:fillRef idx="0"/>
          <a:effectRef idx="0"/>
          <a:fontRef idx="minor"/>
        </p:style>
      </p:sp>
      <p:sp>
        <p:nvSpPr>
          <p:cNvPr id="199" name=""/>
          <p:cNvSpPr/>
          <p:nvPr/>
        </p:nvSpPr>
        <p:spPr>
          <a:xfrm>
            <a:off x="755280" y="5078520"/>
            <a:ext cx="5976720" cy="4740120"/>
          </a:xfrm>
          <a:prstGeom prst="rect">
            <a:avLst/>
          </a:prstGeom>
          <a:noFill/>
          <a:ln w="0">
            <a:noFill/>
          </a:ln>
        </p:spPr>
        <p:style>
          <a:lnRef idx="0"/>
          <a:fillRef idx="0"/>
          <a:effectRef idx="0"/>
          <a:fontRef idx="minor"/>
        </p:style>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
          <p:cNvSpPr/>
          <p:nvPr/>
        </p:nvSpPr>
        <p:spPr>
          <a:xfrm>
            <a:off x="1106640" y="812880"/>
            <a:ext cx="5341680" cy="4005000"/>
          </a:xfrm>
          <a:custGeom>
            <a:avLst/>
            <a:gdLst/>
            <a:ahLst/>
            <a:rect l="l" t="t" r="r" b="b"/>
            <a:pathLst>
              <a:path w="21600" h="21600">
                <a:moveTo>
                  <a:pt x="0" y="0"/>
                </a:moveTo>
                <a:lnTo>
                  <a:pt x="21600" y="0"/>
                </a:lnTo>
                <a:lnTo>
                  <a:pt x="21600" y="21600"/>
                </a:lnTo>
                <a:lnTo>
                  <a:pt x="0" y="21600"/>
                </a:lnTo>
                <a:lnTo>
                  <a:pt x="0" y="0"/>
                </a:lnTo>
                <a:close/>
              </a:path>
            </a:pathLst>
          </a:custGeom>
          <a:solidFill>
            <a:srgbClr val="ffffff"/>
          </a:solidFill>
          <a:ln cap="sq" w="9360">
            <a:solidFill>
              <a:srgbClr val="000000"/>
            </a:solidFill>
            <a:miter/>
          </a:ln>
        </p:spPr>
        <p:style>
          <a:lnRef idx="0"/>
          <a:fillRef idx="0"/>
          <a:effectRef idx="0"/>
          <a:fontRef idx="minor"/>
        </p:style>
      </p:sp>
      <p:sp>
        <p:nvSpPr>
          <p:cNvPr id="201" name=""/>
          <p:cNvSpPr/>
          <p:nvPr/>
        </p:nvSpPr>
        <p:spPr>
          <a:xfrm>
            <a:off x="755280" y="5078520"/>
            <a:ext cx="5976720" cy="4740120"/>
          </a:xfrm>
          <a:prstGeom prst="rect">
            <a:avLst/>
          </a:prstGeom>
          <a:noFill/>
          <a:ln w="0">
            <a:noFill/>
          </a:ln>
        </p:spPr>
        <p:style>
          <a:lnRef idx="0"/>
          <a:fillRef idx="0"/>
          <a:effectRef idx="0"/>
          <a:fontRef idx="minor"/>
        </p:style>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type="sldImg"/>
          </p:nvPr>
        </p:nvSpPr>
        <p:spPr>
          <a:xfrm>
            <a:off x="1112760" y="812880"/>
            <a:ext cx="5289480" cy="3965400"/>
          </a:xfrm>
          <a:prstGeom prst="rect">
            <a:avLst/>
          </a:prstGeom>
          <a:ln w="0">
            <a:noFill/>
          </a:ln>
        </p:spPr>
      </p:sp>
      <p:sp>
        <p:nvSpPr>
          <p:cNvPr id="191" name=""/>
          <p:cNvSpPr/>
          <p:nvPr/>
        </p:nvSpPr>
        <p:spPr>
          <a:xfrm>
            <a:off x="755640" y="5078520"/>
            <a:ext cx="6005160" cy="476856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
          <p:cNvSpPr/>
          <p:nvPr/>
        </p:nvSpPr>
        <p:spPr>
          <a:xfrm>
            <a:off x="1106640" y="812880"/>
            <a:ext cx="5341680" cy="4005000"/>
          </a:xfrm>
          <a:custGeom>
            <a:avLst/>
            <a:gdLst/>
            <a:ahLst/>
            <a:rect l="l" t="t" r="r" b="b"/>
            <a:pathLst>
              <a:path w="21600" h="21600">
                <a:moveTo>
                  <a:pt x="0" y="0"/>
                </a:moveTo>
                <a:lnTo>
                  <a:pt x="21600" y="0"/>
                </a:lnTo>
                <a:lnTo>
                  <a:pt x="21600" y="21600"/>
                </a:lnTo>
                <a:lnTo>
                  <a:pt x="0" y="21600"/>
                </a:lnTo>
                <a:lnTo>
                  <a:pt x="0" y="0"/>
                </a:lnTo>
                <a:close/>
              </a:path>
            </a:pathLst>
          </a:custGeom>
          <a:solidFill>
            <a:srgbClr val="ffffff"/>
          </a:solidFill>
          <a:ln cap="sq" w="9360">
            <a:solidFill>
              <a:srgbClr val="000000"/>
            </a:solidFill>
            <a:miter/>
          </a:ln>
        </p:spPr>
        <p:style>
          <a:lnRef idx="0"/>
          <a:fillRef idx="0"/>
          <a:effectRef idx="0"/>
          <a:fontRef idx="minor"/>
        </p:style>
      </p:sp>
      <p:sp>
        <p:nvSpPr>
          <p:cNvPr id="193" name=""/>
          <p:cNvSpPr/>
          <p:nvPr/>
        </p:nvSpPr>
        <p:spPr>
          <a:xfrm>
            <a:off x="755280" y="5078160"/>
            <a:ext cx="5945040" cy="4708080"/>
          </a:xfrm>
          <a:prstGeom prst="rect">
            <a:avLst/>
          </a:prstGeom>
          <a:noFill/>
          <a:ln w="0">
            <a:noFill/>
          </a:ln>
        </p:spPr>
        <p:style>
          <a:lnRef idx="0"/>
          <a:fillRef idx="0"/>
          <a:effectRef idx="0"/>
          <a:fontRef idx="minor"/>
        </p:style>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
          <p:cNvSpPr/>
          <p:nvPr/>
        </p:nvSpPr>
        <p:spPr>
          <a:xfrm>
            <a:off x="1106640" y="812880"/>
            <a:ext cx="5341680" cy="4005000"/>
          </a:xfrm>
          <a:custGeom>
            <a:avLst/>
            <a:gdLst/>
            <a:ahLst/>
            <a:rect l="l" t="t" r="r" b="b"/>
            <a:pathLst>
              <a:path w="21600" h="21600">
                <a:moveTo>
                  <a:pt x="0" y="0"/>
                </a:moveTo>
                <a:lnTo>
                  <a:pt x="21600" y="0"/>
                </a:lnTo>
                <a:lnTo>
                  <a:pt x="21600" y="21600"/>
                </a:lnTo>
                <a:lnTo>
                  <a:pt x="0" y="21600"/>
                </a:lnTo>
                <a:lnTo>
                  <a:pt x="0" y="0"/>
                </a:lnTo>
                <a:close/>
              </a:path>
            </a:pathLst>
          </a:custGeom>
          <a:solidFill>
            <a:srgbClr val="ffffff"/>
          </a:solidFill>
          <a:ln cap="sq" w="9360">
            <a:solidFill>
              <a:srgbClr val="000000"/>
            </a:solidFill>
            <a:miter/>
          </a:ln>
        </p:spPr>
        <p:style>
          <a:lnRef idx="0"/>
          <a:fillRef idx="0"/>
          <a:effectRef idx="0"/>
          <a:fontRef idx="minor"/>
        </p:style>
      </p:sp>
      <p:sp>
        <p:nvSpPr>
          <p:cNvPr id="195" name=""/>
          <p:cNvSpPr/>
          <p:nvPr/>
        </p:nvSpPr>
        <p:spPr>
          <a:xfrm>
            <a:off x="755280" y="5078520"/>
            <a:ext cx="5976720" cy="4740120"/>
          </a:xfrm>
          <a:prstGeom prst="rect">
            <a:avLst/>
          </a:prstGeom>
          <a:noFill/>
          <a:ln w="0">
            <a:noFill/>
          </a:ln>
        </p:spPr>
        <p:style>
          <a:lnRef idx="0"/>
          <a:fillRef idx="0"/>
          <a:effectRef idx="0"/>
          <a:fontRef idx="minor"/>
        </p:style>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
          <p:cNvSpPr/>
          <p:nvPr/>
        </p:nvSpPr>
        <p:spPr>
          <a:xfrm>
            <a:off x="1106640" y="812880"/>
            <a:ext cx="5341680" cy="4005000"/>
          </a:xfrm>
          <a:custGeom>
            <a:avLst/>
            <a:gdLst/>
            <a:ahLst/>
            <a:rect l="l" t="t" r="r" b="b"/>
            <a:pathLst>
              <a:path w="21600" h="21600">
                <a:moveTo>
                  <a:pt x="0" y="0"/>
                </a:moveTo>
                <a:lnTo>
                  <a:pt x="21600" y="0"/>
                </a:lnTo>
                <a:lnTo>
                  <a:pt x="21600" y="21600"/>
                </a:lnTo>
                <a:lnTo>
                  <a:pt x="0" y="21600"/>
                </a:lnTo>
                <a:lnTo>
                  <a:pt x="0" y="0"/>
                </a:lnTo>
                <a:close/>
              </a:path>
            </a:pathLst>
          </a:custGeom>
          <a:solidFill>
            <a:srgbClr val="ffffff"/>
          </a:solidFill>
          <a:ln cap="sq" w="9360">
            <a:solidFill>
              <a:srgbClr val="000000"/>
            </a:solidFill>
            <a:miter/>
          </a:ln>
        </p:spPr>
        <p:style>
          <a:lnRef idx="0"/>
          <a:fillRef idx="0"/>
          <a:effectRef idx="0"/>
          <a:fontRef idx="minor"/>
        </p:style>
      </p:sp>
      <p:sp>
        <p:nvSpPr>
          <p:cNvPr id="197" name=""/>
          <p:cNvSpPr/>
          <p:nvPr/>
        </p:nvSpPr>
        <p:spPr>
          <a:xfrm>
            <a:off x="755280" y="5078520"/>
            <a:ext cx="5976720" cy="4740120"/>
          </a:xfrm>
          <a:prstGeom prst="rect">
            <a:avLst/>
          </a:prstGeom>
          <a:noFill/>
          <a:ln w="0">
            <a:noFill/>
          </a:ln>
        </p:spPr>
        <p:style>
          <a:lnRef idx="0"/>
          <a:fillRef idx="0"/>
          <a:effectRef idx="0"/>
          <a:fontRef idx="minor"/>
        </p:style>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24"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endParaRPr b="0" lang="de-AT" sz="3200" spc="-1" strike="noStrike">
              <a:latin typeface="Arial"/>
            </a:endParaRPr>
          </a:p>
        </p:txBody>
      </p:sp>
      <p:sp>
        <p:nvSpPr>
          <p:cNvPr id="25"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27"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28"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29"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0"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32" name="PlaceHolder 2"/>
          <p:cNvSpPr>
            <a:spLocks noGrp="1"/>
          </p:cNvSpPr>
          <p:nvPr>
            <p:ph/>
          </p:nvPr>
        </p:nvSpPr>
        <p:spPr>
          <a:xfrm>
            <a:off x="50400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3" name="PlaceHolder 3"/>
          <p:cNvSpPr>
            <a:spLocks noGrp="1"/>
          </p:cNvSpPr>
          <p:nvPr>
            <p:ph/>
          </p:nvPr>
        </p:nvSpPr>
        <p:spPr>
          <a:xfrm>
            <a:off x="357156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4" name="PlaceHolder 4"/>
          <p:cNvSpPr>
            <a:spLocks noGrp="1"/>
          </p:cNvSpPr>
          <p:nvPr>
            <p:ph/>
          </p:nvPr>
        </p:nvSpPr>
        <p:spPr>
          <a:xfrm>
            <a:off x="663912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5" name="PlaceHolder 5"/>
          <p:cNvSpPr>
            <a:spLocks noGrp="1"/>
          </p:cNvSpPr>
          <p:nvPr>
            <p:ph/>
          </p:nvPr>
        </p:nvSpPr>
        <p:spPr>
          <a:xfrm>
            <a:off x="50400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6" name="PlaceHolder 6"/>
          <p:cNvSpPr>
            <a:spLocks noGrp="1"/>
          </p:cNvSpPr>
          <p:nvPr>
            <p:ph/>
          </p:nvPr>
        </p:nvSpPr>
        <p:spPr>
          <a:xfrm>
            <a:off x="357156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37" name="PlaceHolder 7"/>
          <p:cNvSpPr>
            <a:spLocks noGrp="1"/>
          </p:cNvSpPr>
          <p:nvPr>
            <p:ph/>
          </p:nvPr>
        </p:nvSpPr>
        <p:spPr>
          <a:xfrm>
            <a:off x="663912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41" name="PlaceHolder 2"/>
          <p:cNvSpPr>
            <a:spLocks noGrp="1"/>
          </p:cNvSpPr>
          <p:nvPr>
            <p:ph type="subTitle"/>
          </p:nvPr>
        </p:nvSpPr>
        <p:spPr>
          <a:xfrm>
            <a:off x="504000" y="1326600"/>
            <a:ext cx="9072000" cy="32886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43"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45"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46"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504000" y="226080"/>
            <a:ext cx="9072000" cy="43884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50"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51"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52"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3" name="PlaceHolder 2"/>
          <p:cNvSpPr>
            <a:spLocks noGrp="1"/>
          </p:cNvSpPr>
          <p:nvPr>
            <p:ph type="subTitle"/>
          </p:nvPr>
        </p:nvSpPr>
        <p:spPr>
          <a:xfrm>
            <a:off x="504000" y="1326600"/>
            <a:ext cx="9072000" cy="32886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54"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55"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56"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58"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59"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60"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62"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endParaRPr b="0" lang="de-AT" sz="3200" spc="-1" strike="noStrike">
              <a:latin typeface="Arial"/>
            </a:endParaRPr>
          </a:p>
        </p:txBody>
      </p:sp>
      <p:sp>
        <p:nvSpPr>
          <p:cNvPr id="63"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65"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66"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67"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68"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70" name="PlaceHolder 2"/>
          <p:cNvSpPr>
            <a:spLocks noGrp="1"/>
          </p:cNvSpPr>
          <p:nvPr>
            <p:ph/>
          </p:nvPr>
        </p:nvSpPr>
        <p:spPr>
          <a:xfrm>
            <a:off x="50400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71" name="PlaceHolder 3"/>
          <p:cNvSpPr>
            <a:spLocks noGrp="1"/>
          </p:cNvSpPr>
          <p:nvPr>
            <p:ph/>
          </p:nvPr>
        </p:nvSpPr>
        <p:spPr>
          <a:xfrm>
            <a:off x="357156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72" name="PlaceHolder 4"/>
          <p:cNvSpPr>
            <a:spLocks noGrp="1"/>
          </p:cNvSpPr>
          <p:nvPr>
            <p:ph/>
          </p:nvPr>
        </p:nvSpPr>
        <p:spPr>
          <a:xfrm>
            <a:off x="663912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73" name="PlaceHolder 5"/>
          <p:cNvSpPr>
            <a:spLocks noGrp="1"/>
          </p:cNvSpPr>
          <p:nvPr>
            <p:ph/>
          </p:nvPr>
        </p:nvSpPr>
        <p:spPr>
          <a:xfrm>
            <a:off x="50400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74" name="PlaceHolder 6"/>
          <p:cNvSpPr>
            <a:spLocks noGrp="1"/>
          </p:cNvSpPr>
          <p:nvPr>
            <p:ph/>
          </p:nvPr>
        </p:nvSpPr>
        <p:spPr>
          <a:xfrm>
            <a:off x="357156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75" name="PlaceHolder 7"/>
          <p:cNvSpPr>
            <a:spLocks noGrp="1"/>
          </p:cNvSpPr>
          <p:nvPr>
            <p:ph/>
          </p:nvPr>
        </p:nvSpPr>
        <p:spPr>
          <a:xfrm>
            <a:off x="663912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79" name="PlaceHolder 2"/>
          <p:cNvSpPr>
            <a:spLocks noGrp="1"/>
          </p:cNvSpPr>
          <p:nvPr>
            <p:ph type="subTitle"/>
          </p:nvPr>
        </p:nvSpPr>
        <p:spPr>
          <a:xfrm>
            <a:off x="504000" y="1326600"/>
            <a:ext cx="9072000" cy="32886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81"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83"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84"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5" name="PlaceHolder 2"/>
          <p:cNvSpPr>
            <a:spLocks noGrp="1"/>
          </p:cNvSpPr>
          <p:nvPr>
            <p:ph/>
          </p:nvPr>
        </p:nvSpPr>
        <p:spPr>
          <a:xfrm>
            <a:off x="504000" y="1326600"/>
            <a:ext cx="907200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504000" y="226080"/>
            <a:ext cx="9072000" cy="43884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88"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89"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90"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92"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93"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94"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96"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97"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98"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00" name="PlaceHolder 2"/>
          <p:cNvSpPr>
            <a:spLocks noGrp="1"/>
          </p:cNvSpPr>
          <p:nvPr>
            <p:ph/>
          </p:nvPr>
        </p:nvSpPr>
        <p:spPr>
          <a:xfrm>
            <a:off x="504000" y="1326600"/>
            <a:ext cx="907200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01" name="PlaceHolder 3"/>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03"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04"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05"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06" name="PlaceHolder 5"/>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08" name="PlaceHolder 2"/>
          <p:cNvSpPr>
            <a:spLocks noGrp="1"/>
          </p:cNvSpPr>
          <p:nvPr>
            <p:ph/>
          </p:nvPr>
        </p:nvSpPr>
        <p:spPr>
          <a:xfrm>
            <a:off x="50400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09" name="PlaceHolder 3"/>
          <p:cNvSpPr>
            <a:spLocks noGrp="1"/>
          </p:cNvSpPr>
          <p:nvPr>
            <p:ph/>
          </p:nvPr>
        </p:nvSpPr>
        <p:spPr>
          <a:xfrm>
            <a:off x="357156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10" name="PlaceHolder 4"/>
          <p:cNvSpPr>
            <a:spLocks noGrp="1"/>
          </p:cNvSpPr>
          <p:nvPr>
            <p:ph/>
          </p:nvPr>
        </p:nvSpPr>
        <p:spPr>
          <a:xfrm>
            <a:off x="6639120" y="132660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11" name="PlaceHolder 5"/>
          <p:cNvSpPr>
            <a:spLocks noGrp="1"/>
          </p:cNvSpPr>
          <p:nvPr>
            <p:ph/>
          </p:nvPr>
        </p:nvSpPr>
        <p:spPr>
          <a:xfrm>
            <a:off x="50400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12" name="PlaceHolder 6"/>
          <p:cNvSpPr>
            <a:spLocks noGrp="1"/>
          </p:cNvSpPr>
          <p:nvPr>
            <p:ph/>
          </p:nvPr>
        </p:nvSpPr>
        <p:spPr>
          <a:xfrm>
            <a:off x="357156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13" name="PlaceHolder 7"/>
          <p:cNvSpPr>
            <a:spLocks noGrp="1"/>
          </p:cNvSpPr>
          <p:nvPr>
            <p:ph/>
          </p:nvPr>
        </p:nvSpPr>
        <p:spPr>
          <a:xfrm>
            <a:off x="6639120" y="3044520"/>
            <a:ext cx="292104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7"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8"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2000" cy="4388400"/>
          </a:xfrm>
          <a:prstGeom prst="rect">
            <a:avLst/>
          </a:prstGeom>
          <a:noFill/>
          <a:ln w="0">
            <a:noFill/>
          </a:ln>
        </p:spPr>
        <p:txBody>
          <a:bodyPr lIns="0" rIns="0" tIns="0" bIns="0" anchor="ctr">
            <a:noAutofit/>
          </a:bodyPr>
          <a:p>
            <a:pPr algn="ctr"/>
            <a:endParaRPr b="0" lang="de-AT"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2"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3" name="PlaceHolder 3"/>
          <p:cNvSpPr>
            <a:spLocks noGrp="1"/>
          </p:cNvSpPr>
          <p:nvPr>
            <p:ph/>
          </p:nvPr>
        </p:nvSpPr>
        <p:spPr>
          <a:xfrm>
            <a:off x="515268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14" name="PlaceHolder 4"/>
          <p:cNvSpPr>
            <a:spLocks noGrp="1"/>
          </p:cNvSpPr>
          <p:nvPr>
            <p:ph/>
          </p:nvPr>
        </p:nvSpPr>
        <p:spPr>
          <a:xfrm>
            <a:off x="50400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6" name="PlaceHolder 2"/>
          <p:cNvSpPr>
            <a:spLocks noGrp="1"/>
          </p:cNvSpPr>
          <p:nvPr>
            <p:ph/>
          </p:nvPr>
        </p:nvSpPr>
        <p:spPr>
          <a:xfrm>
            <a:off x="504000" y="1326600"/>
            <a:ext cx="4426920" cy="3288600"/>
          </a:xfrm>
          <a:prstGeom prst="rect">
            <a:avLst/>
          </a:prstGeom>
          <a:noFill/>
          <a:ln w="0">
            <a:noFill/>
          </a:ln>
        </p:spPr>
        <p:txBody>
          <a:bodyPr lIns="0" rIns="0" tIns="0" bIns="0" anchor="t">
            <a:normAutofit/>
          </a:bodyPr>
          <a:p>
            <a:endParaRPr b="0" lang="de-AT" sz="3200" spc="-1" strike="noStrike">
              <a:latin typeface="Arial"/>
            </a:endParaRPr>
          </a:p>
        </p:txBody>
      </p:sp>
      <p:sp>
        <p:nvSpPr>
          <p:cNvPr id="17"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18" name="PlaceHolder 4"/>
          <p:cNvSpPr>
            <a:spLocks noGrp="1"/>
          </p:cNvSpPr>
          <p:nvPr>
            <p:ph/>
          </p:nvPr>
        </p:nvSpPr>
        <p:spPr>
          <a:xfrm>
            <a:off x="5152680" y="3044520"/>
            <a:ext cx="442692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20" name="PlaceHolder 2"/>
          <p:cNvSpPr>
            <a:spLocks noGrp="1"/>
          </p:cNvSpPr>
          <p:nvPr>
            <p:ph/>
          </p:nvPr>
        </p:nvSpPr>
        <p:spPr>
          <a:xfrm>
            <a:off x="50400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21" name="PlaceHolder 3"/>
          <p:cNvSpPr>
            <a:spLocks noGrp="1"/>
          </p:cNvSpPr>
          <p:nvPr>
            <p:ph/>
          </p:nvPr>
        </p:nvSpPr>
        <p:spPr>
          <a:xfrm>
            <a:off x="5152680" y="1326600"/>
            <a:ext cx="4426920" cy="1568520"/>
          </a:xfrm>
          <a:prstGeom prst="rect">
            <a:avLst/>
          </a:prstGeom>
          <a:noFill/>
          <a:ln w="0">
            <a:noFill/>
          </a:ln>
        </p:spPr>
        <p:txBody>
          <a:bodyPr lIns="0" rIns="0" tIns="0" bIns="0" anchor="t">
            <a:normAutofit/>
          </a:bodyPr>
          <a:p>
            <a:endParaRPr b="0" lang="de-AT" sz="3200" spc="-1" strike="noStrike">
              <a:latin typeface="Arial"/>
            </a:endParaRPr>
          </a:p>
        </p:txBody>
      </p:sp>
      <p:sp>
        <p:nvSpPr>
          <p:cNvPr id="22" name="PlaceHolder 4"/>
          <p:cNvSpPr>
            <a:spLocks noGrp="1"/>
          </p:cNvSpPr>
          <p:nvPr>
            <p:ph/>
          </p:nvPr>
        </p:nvSpPr>
        <p:spPr>
          <a:xfrm>
            <a:off x="504000" y="3044520"/>
            <a:ext cx="9072000" cy="1568520"/>
          </a:xfrm>
          <a:prstGeom prst="rect">
            <a:avLst/>
          </a:prstGeom>
          <a:noFill/>
          <a:ln w="0">
            <a:noFill/>
          </a:ln>
        </p:spPr>
        <p:txBody>
          <a:bodyPr lIns="0" rIns="0" tIns="0" bIns="0" anchor="t">
            <a:normAutofit/>
          </a:bodyPr>
          <a:p>
            <a:endParaRPr b="0" lang="de-AT"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r>
              <a:rPr b="0" lang="de-AT" sz="4400" spc="-1" strike="noStrike">
                <a:latin typeface="Arial"/>
              </a:rPr>
              <a:t>Format des Titeltextes durch Klicken bearbeiten</a:t>
            </a:r>
            <a:endParaRPr b="0" lang="de-AT" sz="4400" spc="-1" strike="noStrike">
              <a:latin typeface="Arial"/>
            </a:endParaRPr>
          </a:p>
        </p:txBody>
      </p:sp>
      <p:sp>
        <p:nvSpPr>
          <p:cNvPr id="1" name="PlaceHolder 2"/>
          <p:cNvSpPr>
            <a:spLocks noGrp="1"/>
          </p:cNvSpPr>
          <p:nvPr>
            <p:ph type="body"/>
          </p:nvPr>
        </p:nvSpPr>
        <p:spPr>
          <a:xfrm>
            <a:off x="504000" y="1326600"/>
            <a:ext cx="9072000" cy="3288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de-AT" sz="3200" spc="-1" strike="noStrike">
                <a:latin typeface="Arial"/>
              </a:rPr>
              <a:t>Format des Gliederungstextes durch Klicken bearbeiten</a:t>
            </a:r>
            <a:endParaRPr b="0" lang="de-AT" sz="3200" spc="-1" strike="noStrike">
              <a:latin typeface="Arial"/>
            </a:endParaRPr>
          </a:p>
          <a:p>
            <a:pPr lvl="1" marL="864000" indent="-324000">
              <a:spcBef>
                <a:spcPts val="1134"/>
              </a:spcBef>
              <a:buClr>
                <a:srgbClr val="000000"/>
              </a:buClr>
              <a:buSzPct val="75000"/>
              <a:buFont typeface="Symbol" charset="2"/>
              <a:buChar char=""/>
            </a:pPr>
            <a:r>
              <a:rPr b="0" lang="de-AT" sz="2800" spc="-1" strike="noStrike">
                <a:latin typeface="Arial"/>
              </a:rPr>
              <a:t>Zweite Gliederungsebene</a:t>
            </a:r>
            <a:endParaRPr b="0" lang="de-AT" sz="2800" spc="-1" strike="noStrike">
              <a:latin typeface="Arial"/>
            </a:endParaRPr>
          </a:p>
          <a:p>
            <a:pPr lvl="2" marL="1296000" indent="-288000">
              <a:spcBef>
                <a:spcPts val="850"/>
              </a:spcBef>
              <a:buClr>
                <a:srgbClr val="000000"/>
              </a:buClr>
              <a:buSzPct val="45000"/>
              <a:buFont typeface="Wingdings" charset="2"/>
              <a:buChar char=""/>
            </a:pPr>
            <a:r>
              <a:rPr b="0" lang="de-AT" sz="2400" spc="-1" strike="noStrike">
                <a:latin typeface="Arial"/>
              </a:rPr>
              <a:t>Dritte Gliederungsebene</a:t>
            </a:r>
            <a:endParaRPr b="0" lang="de-AT" sz="2400" spc="-1" strike="noStrike">
              <a:latin typeface="Arial"/>
            </a:endParaRPr>
          </a:p>
          <a:p>
            <a:pPr lvl="3" marL="1728000" indent="-216000">
              <a:spcBef>
                <a:spcPts val="567"/>
              </a:spcBef>
              <a:buClr>
                <a:srgbClr val="000000"/>
              </a:buClr>
              <a:buSzPct val="75000"/>
              <a:buFont typeface="Symbol" charset="2"/>
              <a:buChar char=""/>
            </a:pPr>
            <a:r>
              <a:rPr b="0" lang="de-AT" sz="2000" spc="-1" strike="noStrike">
                <a:latin typeface="Arial"/>
              </a:rPr>
              <a:t>Vierte Gliederungsebene</a:t>
            </a:r>
            <a:endParaRPr b="0" lang="de-AT" sz="2000" spc="-1" strike="noStrike">
              <a:latin typeface="Arial"/>
            </a:endParaRPr>
          </a:p>
          <a:p>
            <a:pPr lvl="4" marL="2160000" indent="-216000">
              <a:spcBef>
                <a:spcPts val="283"/>
              </a:spcBef>
              <a:buClr>
                <a:srgbClr val="000000"/>
              </a:buClr>
              <a:buSzPct val="45000"/>
              <a:buFont typeface="Wingdings" charset="2"/>
              <a:buChar char=""/>
            </a:pPr>
            <a:r>
              <a:rPr b="0" lang="de-AT" sz="2000" spc="-1" strike="noStrike">
                <a:latin typeface="Arial"/>
              </a:rPr>
              <a:t>Fünfte Gliederungsebene</a:t>
            </a:r>
            <a:endParaRPr b="0" lang="de-AT" sz="2000" spc="-1" strike="noStrike">
              <a:latin typeface="Arial"/>
            </a:endParaRPr>
          </a:p>
          <a:p>
            <a:pPr lvl="5" marL="2592000" indent="-216000">
              <a:spcBef>
                <a:spcPts val="283"/>
              </a:spcBef>
              <a:buClr>
                <a:srgbClr val="000000"/>
              </a:buClr>
              <a:buSzPct val="45000"/>
              <a:buFont typeface="Wingdings" charset="2"/>
              <a:buChar char=""/>
            </a:pPr>
            <a:r>
              <a:rPr b="0" lang="de-AT" sz="2000" spc="-1" strike="noStrike">
                <a:latin typeface="Arial"/>
              </a:rPr>
              <a:t>Sechste Gliederungsebene</a:t>
            </a:r>
            <a:endParaRPr b="0" lang="de-AT" sz="2000" spc="-1" strike="noStrike">
              <a:latin typeface="Arial"/>
            </a:endParaRPr>
          </a:p>
          <a:p>
            <a:pPr lvl="6" marL="3024000" indent="-216000">
              <a:spcBef>
                <a:spcPts val="283"/>
              </a:spcBef>
              <a:buClr>
                <a:srgbClr val="000000"/>
              </a:buClr>
              <a:buSzPct val="45000"/>
              <a:buFont typeface="Wingdings" charset="2"/>
              <a:buChar char=""/>
            </a:pPr>
            <a:r>
              <a:rPr b="0" lang="de-AT" sz="2000" spc="-1" strike="noStrike">
                <a:latin typeface="Arial"/>
              </a:rPr>
              <a:t>Siebte Gliederungsebene</a:t>
            </a:r>
            <a:endParaRPr b="0" lang="de-AT"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r>
              <a:rPr b="0" lang="de-AT" sz="4400" spc="-1" strike="noStrike">
                <a:latin typeface="Arial"/>
              </a:rPr>
              <a:t>Format des Titeltextes durch Klicken bearbeiten</a:t>
            </a:r>
            <a:endParaRPr b="0" lang="de-AT" sz="4400" spc="-1" strike="noStrike">
              <a:latin typeface="Arial"/>
            </a:endParaRPr>
          </a:p>
        </p:txBody>
      </p:sp>
      <p:sp>
        <p:nvSpPr>
          <p:cNvPr id="39" name="PlaceHolder 2"/>
          <p:cNvSpPr>
            <a:spLocks noGrp="1"/>
          </p:cNvSpPr>
          <p:nvPr>
            <p:ph type="body"/>
          </p:nvPr>
        </p:nvSpPr>
        <p:spPr>
          <a:xfrm>
            <a:off x="504000" y="1326600"/>
            <a:ext cx="9072000" cy="3288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de-AT" sz="3200" spc="-1" strike="noStrike">
                <a:latin typeface="Arial"/>
              </a:rPr>
              <a:t>Format des Gliederungstextes durch Klicken bearbeiten</a:t>
            </a:r>
            <a:endParaRPr b="0" lang="de-AT" sz="3200" spc="-1" strike="noStrike">
              <a:latin typeface="Arial"/>
            </a:endParaRPr>
          </a:p>
          <a:p>
            <a:pPr lvl="1" marL="864000" indent="-324000">
              <a:spcBef>
                <a:spcPts val="1134"/>
              </a:spcBef>
              <a:buClr>
                <a:srgbClr val="000000"/>
              </a:buClr>
              <a:buSzPct val="75000"/>
              <a:buFont typeface="Symbol" charset="2"/>
              <a:buChar char=""/>
            </a:pPr>
            <a:r>
              <a:rPr b="0" lang="de-AT" sz="2800" spc="-1" strike="noStrike">
                <a:latin typeface="Arial"/>
              </a:rPr>
              <a:t>Zweite Gliederungsebene</a:t>
            </a:r>
            <a:endParaRPr b="0" lang="de-AT" sz="2800" spc="-1" strike="noStrike">
              <a:latin typeface="Arial"/>
            </a:endParaRPr>
          </a:p>
          <a:p>
            <a:pPr lvl="2" marL="1296000" indent="-288000">
              <a:spcBef>
                <a:spcPts val="850"/>
              </a:spcBef>
              <a:buClr>
                <a:srgbClr val="000000"/>
              </a:buClr>
              <a:buSzPct val="45000"/>
              <a:buFont typeface="Wingdings" charset="2"/>
              <a:buChar char=""/>
            </a:pPr>
            <a:r>
              <a:rPr b="0" lang="de-AT" sz="2400" spc="-1" strike="noStrike">
                <a:latin typeface="Arial"/>
              </a:rPr>
              <a:t>Dritte Gliederungsebene</a:t>
            </a:r>
            <a:endParaRPr b="0" lang="de-AT" sz="2400" spc="-1" strike="noStrike">
              <a:latin typeface="Arial"/>
            </a:endParaRPr>
          </a:p>
          <a:p>
            <a:pPr lvl="3" marL="1728000" indent="-216000">
              <a:spcBef>
                <a:spcPts val="567"/>
              </a:spcBef>
              <a:buClr>
                <a:srgbClr val="000000"/>
              </a:buClr>
              <a:buSzPct val="75000"/>
              <a:buFont typeface="Symbol" charset="2"/>
              <a:buChar char=""/>
            </a:pPr>
            <a:r>
              <a:rPr b="0" lang="de-AT" sz="2000" spc="-1" strike="noStrike">
                <a:latin typeface="Arial"/>
              </a:rPr>
              <a:t>Vierte Gliederungsebene</a:t>
            </a:r>
            <a:endParaRPr b="0" lang="de-AT" sz="2000" spc="-1" strike="noStrike">
              <a:latin typeface="Arial"/>
            </a:endParaRPr>
          </a:p>
          <a:p>
            <a:pPr lvl="4" marL="2160000" indent="-216000">
              <a:spcBef>
                <a:spcPts val="283"/>
              </a:spcBef>
              <a:buClr>
                <a:srgbClr val="000000"/>
              </a:buClr>
              <a:buSzPct val="45000"/>
              <a:buFont typeface="Wingdings" charset="2"/>
              <a:buChar char=""/>
            </a:pPr>
            <a:r>
              <a:rPr b="0" lang="de-AT" sz="2000" spc="-1" strike="noStrike">
                <a:latin typeface="Arial"/>
              </a:rPr>
              <a:t>Fünfte Gliederungsebene</a:t>
            </a:r>
            <a:endParaRPr b="0" lang="de-AT" sz="2000" spc="-1" strike="noStrike">
              <a:latin typeface="Arial"/>
            </a:endParaRPr>
          </a:p>
          <a:p>
            <a:pPr lvl="5" marL="2592000" indent="-216000">
              <a:spcBef>
                <a:spcPts val="283"/>
              </a:spcBef>
              <a:buClr>
                <a:srgbClr val="000000"/>
              </a:buClr>
              <a:buSzPct val="45000"/>
              <a:buFont typeface="Wingdings" charset="2"/>
              <a:buChar char=""/>
            </a:pPr>
            <a:r>
              <a:rPr b="0" lang="de-AT" sz="2000" spc="-1" strike="noStrike">
                <a:latin typeface="Arial"/>
              </a:rPr>
              <a:t>Sechste Gliederungsebene</a:t>
            </a:r>
            <a:endParaRPr b="0" lang="de-AT" sz="2000" spc="-1" strike="noStrike">
              <a:latin typeface="Arial"/>
            </a:endParaRPr>
          </a:p>
          <a:p>
            <a:pPr lvl="6" marL="3024000" indent="-216000">
              <a:spcBef>
                <a:spcPts val="283"/>
              </a:spcBef>
              <a:buClr>
                <a:srgbClr val="000000"/>
              </a:buClr>
              <a:buSzPct val="45000"/>
              <a:buFont typeface="Wingdings" charset="2"/>
              <a:buChar char=""/>
            </a:pPr>
            <a:r>
              <a:rPr b="0" lang="de-AT" sz="2000" spc="-1" strike="noStrike">
                <a:latin typeface="Arial"/>
              </a:rPr>
              <a:t>Siebte Gliederungsebene</a:t>
            </a:r>
            <a:endParaRPr b="0" lang="de-AT"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6" name="PlaceHolder 1"/>
          <p:cNvSpPr>
            <a:spLocks noGrp="1"/>
          </p:cNvSpPr>
          <p:nvPr>
            <p:ph type="title"/>
          </p:nvPr>
        </p:nvSpPr>
        <p:spPr>
          <a:xfrm>
            <a:off x="504000" y="226080"/>
            <a:ext cx="9072000" cy="946440"/>
          </a:xfrm>
          <a:prstGeom prst="rect">
            <a:avLst/>
          </a:prstGeom>
          <a:noFill/>
          <a:ln w="0">
            <a:noFill/>
          </a:ln>
        </p:spPr>
        <p:txBody>
          <a:bodyPr lIns="0" rIns="0" tIns="0" bIns="0" anchor="ctr">
            <a:noAutofit/>
          </a:bodyPr>
          <a:p>
            <a:pPr algn="ctr"/>
            <a:r>
              <a:rPr b="0" lang="de-AT" sz="4400" spc="-1" strike="noStrike">
                <a:latin typeface="Arial"/>
              </a:rPr>
              <a:t>Format des Titeltextes durch Klicken bearbeiten</a:t>
            </a:r>
            <a:endParaRPr b="0" lang="de-AT" sz="4400" spc="-1" strike="noStrike">
              <a:latin typeface="Arial"/>
            </a:endParaRPr>
          </a:p>
        </p:txBody>
      </p:sp>
      <p:sp>
        <p:nvSpPr>
          <p:cNvPr id="77" name="PlaceHolder 2"/>
          <p:cNvSpPr>
            <a:spLocks noGrp="1"/>
          </p:cNvSpPr>
          <p:nvPr>
            <p:ph type="body"/>
          </p:nvPr>
        </p:nvSpPr>
        <p:spPr>
          <a:xfrm>
            <a:off x="504000" y="1326600"/>
            <a:ext cx="9072000" cy="3288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de-AT" sz="3200" spc="-1" strike="noStrike">
                <a:latin typeface="Arial"/>
              </a:rPr>
              <a:t>Format des Gliederungstextes durch Klicken bearbeiten</a:t>
            </a:r>
            <a:endParaRPr b="0" lang="de-AT" sz="3200" spc="-1" strike="noStrike">
              <a:latin typeface="Arial"/>
            </a:endParaRPr>
          </a:p>
          <a:p>
            <a:pPr lvl="1" marL="864000" indent="-324000">
              <a:spcBef>
                <a:spcPts val="1134"/>
              </a:spcBef>
              <a:buClr>
                <a:srgbClr val="000000"/>
              </a:buClr>
              <a:buSzPct val="75000"/>
              <a:buFont typeface="Symbol" charset="2"/>
              <a:buChar char=""/>
            </a:pPr>
            <a:r>
              <a:rPr b="0" lang="de-AT" sz="2800" spc="-1" strike="noStrike">
                <a:latin typeface="Arial"/>
              </a:rPr>
              <a:t>Zweite Gliederungsebene</a:t>
            </a:r>
            <a:endParaRPr b="0" lang="de-AT" sz="2800" spc="-1" strike="noStrike">
              <a:latin typeface="Arial"/>
            </a:endParaRPr>
          </a:p>
          <a:p>
            <a:pPr lvl="2" marL="1296000" indent="-288000">
              <a:spcBef>
                <a:spcPts val="850"/>
              </a:spcBef>
              <a:buClr>
                <a:srgbClr val="000000"/>
              </a:buClr>
              <a:buSzPct val="45000"/>
              <a:buFont typeface="Wingdings" charset="2"/>
              <a:buChar char=""/>
            </a:pPr>
            <a:r>
              <a:rPr b="0" lang="de-AT" sz="2400" spc="-1" strike="noStrike">
                <a:latin typeface="Arial"/>
              </a:rPr>
              <a:t>Dritte Gliederungsebene</a:t>
            </a:r>
            <a:endParaRPr b="0" lang="de-AT" sz="2400" spc="-1" strike="noStrike">
              <a:latin typeface="Arial"/>
            </a:endParaRPr>
          </a:p>
          <a:p>
            <a:pPr lvl="3" marL="1728000" indent="-216000">
              <a:spcBef>
                <a:spcPts val="567"/>
              </a:spcBef>
              <a:buClr>
                <a:srgbClr val="000000"/>
              </a:buClr>
              <a:buSzPct val="75000"/>
              <a:buFont typeface="Symbol" charset="2"/>
              <a:buChar char=""/>
            </a:pPr>
            <a:r>
              <a:rPr b="0" lang="de-AT" sz="2000" spc="-1" strike="noStrike">
                <a:latin typeface="Arial"/>
              </a:rPr>
              <a:t>Vierte Gliederungsebene</a:t>
            </a:r>
            <a:endParaRPr b="0" lang="de-AT" sz="2000" spc="-1" strike="noStrike">
              <a:latin typeface="Arial"/>
            </a:endParaRPr>
          </a:p>
          <a:p>
            <a:pPr lvl="4" marL="2160000" indent="-216000">
              <a:spcBef>
                <a:spcPts val="283"/>
              </a:spcBef>
              <a:buClr>
                <a:srgbClr val="000000"/>
              </a:buClr>
              <a:buSzPct val="45000"/>
              <a:buFont typeface="Wingdings" charset="2"/>
              <a:buChar char=""/>
            </a:pPr>
            <a:r>
              <a:rPr b="0" lang="de-AT" sz="2000" spc="-1" strike="noStrike">
                <a:latin typeface="Arial"/>
              </a:rPr>
              <a:t>Fünfte Gliederungsebene</a:t>
            </a:r>
            <a:endParaRPr b="0" lang="de-AT" sz="2000" spc="-1" strike="noStrike">
              <a:latin typeface="Arial"/>
            </a:endParaRPr>
          </a:p>
          <a:p>
            <a:pPr lvl="5" marL="2592000" indent="-216000">
              <a:spcBef>
                <a:spcPts val="283"/>
              </a:spcBef>
              <a:buClr>
                <a:srgbClr val="000000"/>
              </a:buClr>
              <a:buSzPct val="45000"/>
              <a:buFont typeface="Wingdings" charset="2"/>
              <a:buChar char=""/>
            </a:pPr>
            <a:r>
              <a:rPr b="0" lang="de-AT" sz="2000" spc="-1" strike="noStrike">
                <a:latin typeface="Arial"/>
              </a:rPr>
              <a:t>Sechste Gliederungsebene</a:t>
            </a:r>
            <a:endParaRPr b="0" lang="de-AT" sz="2000" spc="-1" strike="noStrike">
              <a:latin typeface="Arial"/>
            </a:endParaRPr>
          </a:p>
          <a:p>
            <a:pPr lvl="6" marL="3024000" indent="-216000">
              <a:spcBef>
                <a:spcPts val="283"/>
              </a:spcBef>
              <a:buClr>
                <a:srgbClr val="000000"/>
              </a:buClr>
              <a:buSzPct val="45000"/>
              <a:buFont typeface="Wingdings" charset="2"/>
              <a:buChar char=""/>
            </a:pPr>
            <a:r>
              <a:rPr b="0" lang="de-AT" sz="2000" spc="-1" strike="noStrike">
                <a:latin typeface="Arial"/>
              </a:rPr>
              <a:t>Siebte Gliederungsebene</a:t>
            </a:r>
            <a:endParaRPr b="0" lang="de-AT"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hyperlink" Target="http://ec.europa.eu/citizens-initiative/public/initiatives/open/details/" TargetMode="External"/><Relationship Id="rId2"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3.xml"/><Relationship Id="rId3"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504000" y="226080"/>
            <a:ext cx="9069480" cy="944280"/>
          </a:xfrm>
          <a:prstGeom prst="rect">
            <a:avLst/>
          </a:prstGeom>
          <a:noFill/>
          <a:ln w="0">
            <a:noFill/>
          </a:ln>
        </p:spPr>
        <p:txBody>
          <a:bodyPr lIns="0" rIns="0" tIns="0" bIns="0" anchor="ctr">
            <a:noAutofit/>
          </a:bodyPr>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r>
              <a:rPr b="1" lang="de-AT" sz="3200" spc="-1" strike="noStrike">
                <a:solidFill>
                  <a:srgbClr val="00cd00"/>
                </a:solidFill>
                <a:latin typeface="Verdana-Bold"/>
                <a:ea typeface="Verdana-Bold"/>
              </a:rPr>
              <a:t>  </a:t>
            </a:r>
            <a:br/>
            <a:br/>
            <a:r>
              <a:rPr b="1" lang="de-AT" sz="3200" spc="-1" strike="noStrike">
                <a:solidFill>
                  <a:srgbClr val="00cd00"/>
                </a:solidFill>
                <a:latin typeface="Verdana-Bold"/>
                <a:ea typeface="Verdana-Bold"/>
              </a:rPr>
              <a:t>  </a:t>
            </a:r>
            <a:r>
              <a:rPr b="1" lang="de-AT" sz="3200" spc="-1" strike="noStrike">
                <a:solidFill>
                  <a:srgbClr val="00cd00"/>
                </a:solidFill>
                <a:latin typeface="Verdana-Bold"/>
                <a:ea typeface="Verdana-Bold"/>
              </a:rPr>
              <a:t>BEDINGUNGSLOSES GRUNDEINKOMMEN</a:t>
            </a:r>
            <a:endParaRPr b="0" lang="de-AT" sz="3200" spc="-1" strike="noStrike">
              <a:latin typeface="Arial"/>
            </a:endParaRPr>
          </a:p>
        </p:txBody>
      </p:sp>
      <p:sp>
        <p:nvSpPr>
          <p:cNvPr id="121" name="PlaceHolder 2"/>
          <p:cNvSpPr>
            <a:spLocks noGrp="1"/>
          </p:cNvSpPr>
          <p:nvPr>
            <p:ph type="subTitle"/>
          </p:nvPr>
        </p:nvSpPr>
        <p:spPr>
          <a:xfrm>
            <a:off x="468720" y="1440000"/>
            <a:ext cx="9069480" cy="3286080"/>
          </a:xfrm>
          <a:prstGeom prst="rect">
            <a:avLst/>
          </a:prstGeom>
          <a:noFill/>
          <a:ln w="0">
            <a:noFill/>
          </a:ln>
        </p:spPr>
        <p:txBody>
          <a:bodyPr lIns="0" rIns="0" tIns="0" bIns="0" anchor="ctr">
            <a:noAutofit/>
          </a:bodyPr>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r>
              <a:rPr b="1" lang="de-AT" sz="2800" spc="-1" strike="noStrike">
                <a:solidFill>
                  <a:srgbClr val="00cd00"/>
                </a:solidFill>
                <a:latin typeface="Verdana-Bold"/>
                <a:ea typeface="Verdana-Bold"/>
              </a:rPr>
              <a:t>  </a:t>
            </a:r>
            <a:r>
              <a:rPr b="1" lang="de-AT" sz="2800" spc="-1" strike="noStrike">
                <a:solidFill>
                  <a:srgbClr val="00cd00"/>
                </a:solidFill>
                <a:latin typeface="Verdana-Bold"/>
                <a:ea typeface="Verdana-Bold"/>
              </a:rPr>
              <a:t>Modell von Attac Inhaltsgruppe Grundeinkommen</a:t>
            </a:r>
            <a:endParaRPr b="0" lang="de-AT" sz="2800" spc="-1" strike="noStrike">
              <a:latin typeface="Arial"/>
            </a:endParaRPr>
          </a:p>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endParaRPr b="0" lang="de-AT" sz="2800" spc="-1" strike="noStrike">
              <a:latin typeface="Arial"/>
            </a:endParaRPr>
          </a:p>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r>
              <a:rPr b="1" lang="de-AT" sz="2800" spc="-1" strike="noStrike">
                <a:solidFill>
                  <a:srgbClr val="00cd00"/>
                </a:solidFill>
                <a:latin typeface="Verdana-Bold"/>
                <a:ea typeface="Verdana-Bold"/>
              </a:rPr>
              <a:t>                                  </a:t>
            </a:r>
            <a:r>
              <a:rPr b="1" lang="de-AT" sz="2800" spc="-1" strike="noStrike">
                <a:solidFill>
                  <a:srgbClr val="00cd00"/>
                </a:solidFill>
                <a:latin typeface="Verdana-Bold"/>
                <a:ea typeface="Verdana-Bold"/>
              </a:rPr>
              <a:t>1. März 2022</a:t>
            </a:r>
            <a:endParaRPr b="0" lang="de-AT" sz="2800" spc="-1" strike="noStrike">
              <a:latin typeface="Arial"/>
            </a:endParaRPr>
          </a:p>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endParaRPr b="0" lang="de-AT" sz="2800" spc="-1" strike="noStrike">
              <a:latin typeface="Arial"/>
            </a:endParaRPr>
          </a:p>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r>
              <a:rPr b="1" lang="de-AT" sz="2800" spc="-1" strike="noStrike">
                <a:solidFill>
                  <a:srgbClr val="00cd00"/>
                </a:solidFill>
                <a:latin typeface="Verdana-Bold"/>
                <a:ea typeface="Verdana-Bold"/>
              </a:rPr>
              <a:t>                                </a:t>
            </a:r>
            <a:r>
              <a:rPr b="1" lang="de-AT" sz="2800" spc="-1" strike="noStrike">
                <a:solidFill>
                  <a:srgbClr val="00cd00"/>
                </a:solidFill>
                <a:latin typeface="Verdana-Bold"/>
                <a:ea typeface="Verdana-Bold"/>
              </a:rPr>
              <a:t>VHS Alsergrund</a:t>
            </a:r>
            <a:endParaRPr b="0" lang="de-AT" sz="2800" spc="-1" strike="noStrike">
              <a:latin typeface="Arial"/>
            </a:endParaRPr>
          </a:p>
          <a:p>
            <a:pPr>
              <a:lnSpc>
                <a:spcPct val="93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 algn="l" pos="9434520"/>
                <a:tab algn="l" pos="9883800"/>
                <a:tab algn="l" pos="10333080"/>
                <a:tab algn="l" pos="10782360"/>
              </a:tabLst>
            </a:pPr>
            <a:r>
              <a:rPr b="1" lang="de-AT" sz="2800" spc="-1" strike="noStrike">
                <a:solidFill>
                  <a:srgbClr val="00cd00"/>
                </a:solidFill>
                <a:latin typeface="Verdana-Bold"/>
                <a:ea typeface="Verdana-Bold"/>
              </a:rPr>
              <a:t>                              </a:t>
            </a:r>
            <a:r>
              <a:rPr b="0" lang="de-AT" sz="2400" spc="-1" strike="noStrike">
                <a:solidFill>
                  <a:srgbClr val="00cd00"/>
                </a:solidFill>
                <a:latin typeface="Verdana-Bold"/>
                <a:ea typeface="Verdana-Bold"/>
              </a:rPr>
              <a:t>Ulli und Klaus Sambor</a:t>
            </a:r>
            <a:endParaRPr b="0" lang="de-AT" sz="24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1" name="PlaceHolder 1"/>
          <p:cNvSpPr>
            <a:spLocks noGrp="1"/>
          </p:cNvSpPr>
          <p:nvPr>
            <p:ph type="title"/>
          </p:nvPr>
        </p:nvSpPr>
        <p:spPr>
          <a:xfrm>
            <a:off x="502920" y="270000"/>
            <a:ext cx="9068400" cy="1618920"/>
          </a:xfrm>
          <a:prstGeom prst="rect">
            <a:avLst/>
          </a:prstGeom>
          <a:noFill/>
          <a:ln w="0">
            <a:noFill/>
          </a:ln>
        </p:spPr>
        <p:txBody>
          <a:bodyPr lIns="0" rIns="0" tIns="21240" bIns="0" anchor="ctr">
            <a:noAutofit/>
          </a:bodyPr>
          <a:p>
            <a:pPr algn="ctr">
              <a:lnSpc>
                <a:spcPct val="94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DE" sz="2800" spc="-1" strike="noStrike">
                <a:solidFill>
                  <a:srgbClr val="81d41a"/>
                </a:solidFill>
                <a:latin typeface="Verdana"/>
                <a:ea typeface="Times New Roman"/>
              </a:rPr>
              <a:t>personenbezogen / individuell:</a:t>
            </a:r>
            <a:endParaRPr b="0" lang="de-AT" sz="2800" spc="-1" strike="noStrike">
              <a:latin typeface="Arial"/>
            </a:endParaRPr>
          </a:p>
        </p:txBody>
      </p:sp>
      <p:sp>
        <p:nvSpPr>
          <p:cNvPr id="162" name="PlaceHolder 2"/>
          <p:cNvSpPr>
            <a:spLocks noGrp="1"/>
          </p:cNvSpPr>
          <p:nvPr>
            <p:ph type="subTitle"/>
          </p:nvPr>
        </p:nvSpPr>
        <p:spPr>
          <a:xfrm>
            <a:off x="469800" y="1350360"/>
            <a:ext cx="9430200" cy="6172200"/>
          </a:xfrm>
          <a:prstGeom prst="rect">
            <a:avLst/>
          </a:prstGeom>
          <a:noFill/>
          <a:ln w="0">
            <a:noFill/>
          </a:ln>
        </p:spPr>
        <p:txBody>
          <a:bodyPr lIns="0" rIns="0" tIns="18000" bIns="0" anchor="ctr">
            <a:noAutofit/>
          </a:bodyPr>
          <a:p>
            <a:pPr marL="336240" indent="-336240">
              <a:lnSpc>
                <a:spcPct val="94000"/>
              </a:lnSpc>
              <a:spcBef>
                <a:spcPts val="26"/>
              </a:spcBef>
              <a:spcAft>
                <a:spcPts val="26"/>
              </a:spcAft>
              <a:tabLst>
                <a:tab algn="l" pos="0"/>
              </a:tabLst>
            </a:pPr>
            <a:r>
              <a:rPr b="1" lang="de-DE" sz="2400" spc="-1" strike="noStrike">
                <a:solidFill>
                  <a:srgbClr val="000000"/>
                </a:solidFill>
                <a:latin typeface="Verdana"/>
              </a:rPr>
              <a:t>  </a:t>
            </a:r>
            <a:endParaRPr b="0" lang="de-AT" sz="2400" spc="-1" strike="noStrike">
              <a:latin typeface="Arial"/>
            </a:endParaRPr>
          </a:p>
          <a:p>
            <a:pPr marL="336240" indent="-336240">
              <a:lnSpc>
                <a:spcPct val="87000"/>
              </a:lnSpc>
              <a:spcBef>
                <a:spcPts val="26"/>
              </a:spcBef>
              <a:spcAft>
                <a:spcPts val="26"/>
              </a:spcAft>
              <a:tabLst>
                <a:tab algn="l" pos="0"/>
              </a:tabLst>
            </a:pPr>
            <a:r>
              <a:rPr b="1" lang="de-DE" sz="2400" spc="-1" strike="noStrike">
                <a:solidFill>
                  <a:srgbClr val="000000"/>
                </a:solidFill>
                <a:latin typeface="Verdana"/>
              </a:rPr>
              <a:t>   </a:t>
            </a:r>
            <a:r>
              <a:rPr b="1" lang="de-DE" sz="1200" spc="-1" strike="noStrike">
                <a:solidFill>
                  <a:srgbClr val="000000"/>
                </a:solidFill>
                <a:latin typeface="Verdana"/>
                <a:ea typeface="Times New Roman"/>
              </a:rPr>
              <a:t> </a:t>
            </a:r>
            <a:r>
              <a:rPr b="0" lang="de-DE" sz="2000" spc="-1" strike="noStrike">
                <a:solidFill>
                  <a:srgbClr val="000000"/>
                </a:solidFill>
                <a:latin typeface="Verdana"/>
                <a:ea typeface="Times New Roman"/>
              </a:rPr>
              <a:t>Jede Person hat einzeln das Recht auf Grundeinkommen. </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Es darf nicht abhängig gemacht werden von der eigenen Einkommens- und Vermögenssituation oder der eines Familienmitgliedes bzw. einer MitbewohnerIn. </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Nur so können Kontrollen im persönlichen Bereich vermieden werden und die Freiheit persönlicher Entscheidungen gewahrt bleiben.</a:t>
            </a:r>
            <a:endParaRPr b="0" lang="de-AT" sz="2000" spc="-1" strike="noStrike">
              <a:latin typeface="Arial"/>
            </a:endParaRPr>
          </a:p>
          <a:p>
            <a:pPr marL="336240" indent="-336240">
              <a:lnSpc>
                <a:spcPct val="94000"/>
              </a:lnSpc>
              <a:spcBef>
                <a:spcPts val="26"/>
              </a:spcBef>
              <a:spcAft>
                <a:spcPts val="26"/>
              </a:spcAft>
              <a:tabLst>
                <a:tab algn="l" pos="0"/>
              </a:tabLst>
            </a:pPr>
            <a:endParaRPr b="0" lang="de-AT" sz="2000" spc="-1" strike="noStrike">
              <a:latin typeface="Arial"/>
            </a:endParaRPr>
          </a:p>
          <a:p>
            <a:pPr marL="336240" indent="-336240">
              <a:lnSpc>
                <a:spcPct val="94000"/>
              </a:lnSpc>
              <a:spcBef>
                <a:spcPts val="26"/>
              </a:spcBef>
              <a:spcAft>
                <a:spcPts val="26"/>
              </a:spcAft>
              <a:tabLst>
                <a:tab algn="l" pos="0"/>
              </a:tabLst>
            </a:pPr>
            <a:r>
              <a:rPr b="1" lang="de-DE" sz="2400" spc="-1" strike="noStrike">
                <a:solidFill>
                  <a:srgbClr val="000000"/>
                </a:solidFill>
                <a:latin typeface="Verdana"/>
                <a:ea typeface="Times New Roman"/>
              </a:rPr>
              <a:t>   </a:t>
            </a:r>
            <a:endParaRPr b="0" lang="de-AT" sz="2400" spc="-1" strike="noStrike">
              <a:latin typeface="Arial"/>
            </a:endParaRPr>
          </a:p>
          <a:p>
            <a:pPr marL="336240" indent="-336240">
              <a:lnSpc>
                <a:spcPct val="94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3" name="PlaceHolder 1"/>
          <p:cNvSpPr>
            <a:spLocks noGrp="1"/>
          </p:cNvSpPr>
          <p:nvPr>
            <p:ph type="title"/>
          </p:nvPr>
        </p:nvSpPr>
        <p:spPr>
          <a:xfrm>
            <a:off x="502920" y="270000"/>
            <a:ext cx="9068400" cy="1618920"/>
          </a:xfrm>
          <a:prstGeom prst="rect">
            <a:avLst/>
          </a:prstGeom>
          <a:noFill/>
          <a:ln w="0">
            <a:noFill/>
          </a:ln>
        </p:spPr>
        <p:txBody>
          <a:bodyPr lIns="0" rIns="0" tIns="21240" bIns="0" anchor="ctr">
            <a:noAutofit/>
          </a:bodyPr>
          <a:p>
            <a:pPr algn="ctr">
              <a:lnSpc>
                <a:spcPct val="94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DE" sz="2800" spc="-1" strike="noStrike">
                <a:solidFill>
                  <a:srgbClr val="81d41a"/>
                </a:solidFill>
                <a:latin typeface="Verdana"/>
                <a:ea typeface="Times New Roman"/>
              </a:rPr>
              <a:t>existenz- und teilhabesichernd:</a:t>
            </a:r>
            <a:br/>
            <a:endParaRPr b="0" lang="de-AT" sz="2800" spc="-1" strike="noStrike">
              <a:latin typeface="Arial"/>
            </a:endParaRPr>
          </a:p>
        </p:txBody>
      </p:sp>
      <p:sp>
        <p:nvSpPr>
          <p:cNvPr id="164" name="PlaceHolder 2"/>
          <p:cNvSpPr>
            <a:spLocks noGrp="1"/>
          </p:cNvSpPr>
          <p:nvPr>
            <p:ph type="subTitle"/>
          </p:nvPr>
        </p:nvSpPr>
        <p:spPr>
          <a:xfrm>
            <a:off x="469800" y="1350360"/>
            <a:ext cx="9430200" cy="6172200"/>
          </a:xfrm>
          <a:prstGeom prst="rect">
            <a:avLst/>
          </a:prstGeom>
          <a:noFill/>
          <a:ln w="0">
            <a:noFill/>
          </a:ln>
        </p:spPr>
        <p:txBody>
          <a:bodyPr lIns="0" rIns="0" tIns="18000" bIns="0" anchor="ctr">
            <a:noAutofit/>
          </a:bodyPr>
          <a:p>
            <a:pPr marL="336240" indent="-336240">
              <a:lnSpc>
                <a:spcPct val="94000"/>
              </a:lnSpc>
              <a:spcBef>
                <a:spcPts val="26"/>
              </a:spcBef>
              <a:spcAft>
                <a:spcPts val="26"/>
              </a:spcAft>
              <a:tabLst>
                <a:tab algn="l" pos="0"/>
              </a:tabLst>
            </a:pPr>
            <a:r>
              <a:rPr b="1" lang="de-DE" sz="2400" spc="-1" strike="noStrike">
                <a:solidFill>
                  <a:srgbClr val="000000"/>
                </a:solidFill>
                <a:latin typeface="Verdana"/>
              </a:rPr>
              <a:t>  </a:t>
            </a:r>
            <a:endParaRPr b="0" lang="de-AT" sz="2400" spc="-1" strike="noStrike">
              <a:latin typeface="Arial"/>
            </a:endParaRPr>
          </a:p>
          <a:p>
            <a:pPr marL="336240" indent="-336240">
              <a:lnSpc>
                <a:spcPct val="87000"/>
              </a:lnSpc>
              <a:spcBef>
                <a:spcPts val="26"/>
              </a:spcBef>
              <a:spcAft>
                <a:spcPts val="26"/>
              </a:spcAft>
              <a:tabLst>
                <a:tab algn="l" pos="0"/>
              </a:tabLst>
            </a:pPr>
            <a:r>
              <a:rPr b="1" lang="de-DE" sz="2400" spc="-1" strike="noStrike">
                <a:solidFill>
                  <a:srgbClr val="000000"/>
                </a:solidFill>
                <a:latin typeface="Verdana"/>
              </a:rPr>
              <a:t>   </a:t>
            </a:r>
            <a:r>
              <a:rPr b="1" lang="de-DE" sz="1200" spc="-1" strike="noStrike">
                <a:solidFill>
                  <a:srgbClr val="000000"/>
                </a:solidFill>
                <a:latin typeface="Verdana"/>
                <a:ea typeface="Times New Roman"/>
              </a:rPr>
              <a:t> </a:t>
            </a:r>
            <a:r>
              <a:rPr b="0" lang="de-DE" sz="2000" spc="-1" strike="noStrike">
                <a:solidFill>
                  <a:srgbClr val="000000"/>
                </a:solidFill>
                <a:latin typeface="Verdana"/>
                <a:ea typeface="Times New Roman"/>
              </a:rPr>
              <a:t>Die zur Verfügung gestellte Summe soll ein bescheidenes, aber dem sozialen und kulturellen Standard der Gesellschaft entsprechendes Leben im jeweiligen Land ermöglichen, materielle Armut vermeiden und die gesellschaftliche Teilhabe sichern. </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Das bedeutet, dass der Betrag mindestens die Armutsrisikogrenze gemäß EU-Standard erreichen müsste (das sind 60% des sogenannten nationalen mediangemittelten Nettoäquivalenzeinkommens). </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Sinnvoll wäre die Ausarbeitung eines globalen Gute-Leben-Korbes, an dem sich die Höhe des nationalen BGE bemisst.</a:t>
            </a:r>
            <a:endParaRPr b="0" lang="de-AT" sz="2000" spc="-1" strike="noStrike">
              <a:latin typeface="Arial"/>
            </a:endParaRPr>
          </a:p>
          <a:p>
            <a:pPr marL="336240" indent="-336240">
              <a:lnSpc>
                <a:spcPct val="94000"/>
              </a:lnSpc>
              <a:spcBef>
                <a:spcPts val="26"/>
              </a:spcBef>
              <a:spcAft>
                <a:spcPts val="26"/>
              </a:spcAft>
              <a:tabLst>
                <a:tab algn="l" pos="0"/>
              </a:tabLst>
            </a:pPr>
            <a:endParaRPr b="0" lang="de-AT" sz="2000" spc="-1" strike="noStrike">
              <a:latin typeface="Arial"/>
            </a:endParaRPr>
          </a:p>
          <a:p>
            <a:pPr marL="336240" indent="-336240">
              <a:lnSpc>
                <a:spcPct val="94000"/>
              </a:lnSpc>
              <a:spcBef>
                <a:spcPts val="26"/>
              </a:spcBef>
              <a:spcAft>
                <a:spcPts val="26"/>
              </a:spcAft>
              <a:tabLst>
                <a:tab algn="l" pos="0"/>
              </a:tabLst>
            </a:pPr>
            <a:r>
              <a:rPr b="0" lang="de-DE" sz="2400" spc="-1" strike="noStrike">
                <a:solidFill>
                  <a:srgbClr val="000000"/>
                </a:solidFill>
                <a:latin typeface="Verdana"/>
                <a:ea typeface="Times New Roman"/>
              </a:rPr>
              <a:t>   </a:t>
            </a:r>
            <a:endParaRPr b="0" lang="de-AT" sz="2400" spc="-1" strike="noStrike">
              <a:latin typeface="Arial"/>
            </a:endParaRPr>
          </a:p>
          <a:p>
            <a:pPr marL="336240" indent="-336240">
              <a:lnSpc>
                <a:spcPct val="94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title"/>
          </p:nvPr>
        </p:nvSpPr>
        <p:spPr>
          <a:xfrm>
            <a:off x="504000" y="225720"/>
            <a:ext cx="9070560" cy="94500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66" name="PlaceHolder 2"/>
          <p:cNvSpPr>
            <a:spLocks noGrp="1"/>
          </p:cNvSpPr>
          <p:nvPr>
            <p:ph/>
          </p:nvPr>
        </p:nvSpPr>
        <p:spPr>
          <a:xfrm>
            <a:off x="504000" y="1391400"/>
            <a:ext cx="9070560" cy="3286800"/>
          </a:xfrm>
          <a:prstGeom prst="rect">
            <a:avLst/>
          </a:prstGeom>
          <a:noFill/>
          <a:ln w="0">
            <a:noFill/>
          </a:ln>
        </p:spPr>
        <p:txBody>
          <a:bodyPr lIns="0" rIns="0" tIns="80640" bIns="0" anchor="t">
            <a:normAutofit fontScale="35000"/>
          </a:bodyPr>
          <a:p>
            <a:pPr marL="342720" indent="-268200">
              <a:lnSpc>
                <a:spcPct val="87000"/>
              </a:lnSpc>
              <a:spcAft>
                <a:spcPts val="1423"/>
              </a:spcAft>
              <a:tabLst>
                <a:tab algn="l" pos="0"/>
              </a:tabLst>
            </a:pPr>
            <a:r>
              <a:rPr b="0" lang="de-AT" sz="2800" spc="-1" strike="noStrike">
                <a:solidFill>
                  <a:srgbClr val="669900"/>
                </a:solidFill>
                <a:latin typeface="Verdana"/>
              </a:rPr>
              <a:t>  </a:t>
            </a:r>
            <a:endParaRPr b="0" lang="de-AT" sz="2800" spc="-1" strike="noStrike">
              <a:latin typeface="Arial"/>
            </a:endParaRPr>
          </a:p>
          <a:p>
            <a:pPr marL="342720" indent="-268200">
              <a:lnSpc>
                <a:spcPct val="87000"/>
              </a:lnSpc>
              <a:spcAft>
                <a:spcPts val="1423"/>
              </a:spcAft>
              <a:tabLst>
                <a:tab algn="l" pos="0"/>
              </a:tabLst>
            </a:pPr>
            <a:r>
              <a:rPr b="0" lang="de-AT" sz="2800" spc="-1" strike="noStrike">
                <a:solidFill>
                  <a:srgbClr val="669900"/>
                </a:solidFill>
                <a:latin typeface="Verdana"/>
                <a:ea typeface="TimesNewRomanPSMT"/>
              </a:rPr>
              <a:t>  </a:t>
            </a:r>
            <a:r>
              <a:rPr b="1" lang="de-AT" sz="5400" spc="-1" strike="noStrike">
                <a:solidFill>
                  <a:srgbClr val="ff0000"/>
                </a:solidFill>
                <a:latin typeface="Verdana"/>
                <a:ea typeface="TimesNewRomanPSMT"/>
              </a:rPr>
              <a:t>Das BGE ersetzt nicht</a:t>
            </a:r>
            <a:endParaRPr b="0" lang="de-AT" sz="5400" spc="-1" strike="noStrike">
              <a:latin typeface="Arial"/>
            </a:endParaRPr>
          </a:p>
          <a:p>
            <a:pPr marL="342720" indent="-268200">
              <a:lnSpc>
                <a:spcPct val="87000"/>
              </a:lnSpc>
              <a:spcAft>
                <a:spcPts val="1423"/>
              </a:spcAft>
              <a:tabLst>
                <a:tab algn="l" pos="0"/>
              </a:tabLst>
            </a:pP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r>
              <a:rPr b="0" lang="de-AT" sz="5400" spc="-1" strike="noStrike">
                <a:solidFill>
                  <a:srgbClr val="000000"/>
                </a:solidFill>
                <a:latin typeface="Verdana"/>
                <a:ea typeface="TimesNewRomanPSMT"/>
              </a:rPr>
              <a:t>die Sozialleistungen in den Bereichen</a:t>
            </a:r>
            <a:r>
              <a:rPr b="0" lang="de-AT" sz="5400" spc="-1" strike="noStrike">
                <a:solidFill>
                  <a:srgbClr val="669900"/>
                </a:solidFill>
                <a:latin typeface="Verdana"/>
                <a:ea typeface="TimesNewRomanPSMT"/>
              </a:rPr>
              <a:t> </a:t>
            </a:r>
            <a:r>
              <a:rPr b="1" lang="de-AT" sz="5400" spc="-1" strike="noStrike">
                <a:solidFill>
                  <a:srgbClr val="00cc00"/>
                </a:solidFill>
                <a:latin typeface="Verdana"/>
                <a:ea typeface="TimesNewRomanPSMT"/>
              </a:rPr>
              <a:t>öffentlicher Infrastruktur</a:t>
            </a: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r>
              <a:rPr b="0" lang="de-AT" sz="5400" spc="-1" strike="noStrike">
                <a:solidFill>
                  <a:srgbClr val="000000"/>
                </a:solidFill>
                <a:latin typeface="Verdana"/>
                <a:ea typeface="TimesNewRomanPSMT"/>
              </a:rPr>
              <a:t>(Verkehr, Wasser, Energie, Wohnen etc.)</a:t>
            </a:r>
            <a:endParaRPr b="0" lang="de-AT" sz="5400" spc="-1" strike="noStrike">
              <a:latin typeface="Arial"/>
            </a:endParaRPr>
          </a:p>
          <a:p>
            <a:pPr marL="342720" indent="-268200">
              <a:lnSpc>
                <a:spcPct val="87000"/>
              </a:lnSpc>
              <a:spcAft>
                <a:spcPts val="1423"/>
              </a:spcAft>
              <a:tabLst>
                <a:tab algn="l" pos="0"/>
              </a:tabLst>
            </a:pP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000000"/>
                </a:solidFill>
                <a:latin typeface="Verdana"/>
                <a:ea typeface="TimesNewRomanPSMT"/>
              </a:rPr>
              <a:t>  </a:t>
            </a:r>
            <a:r>
              <a:rPr b="0" lang="de-AT" sz="5400" spc="-1" strike="noStrike">
                <a:solidFill>
                  <a:srgbClr val="000000"/>
                </a:solidFill>
                <a:latin typeface="Verdana"/>
                <a:ea typeface="TimesNewRomanPSMT"/>
              </a:rPr>
              <a:t>und </a:t>
            </a:r>
            <a:r>
              <a:rPr b="1" lang="de-AT" sz="5400" spc="-1" strike="noStrike">
                <a:solidFill>
                  <a:srgbClr val="00cc00"/>
                </a:solidFill>
                <a:latin typeface="Verdana"/>
                <a:ea typeface="TimesNewRomanPSMT"/>
              </a:rPr>
              <a:t>Daseinsvorsorge</a:t>
            </a:r>
            <a:r>
              <a:rPr b="0" lang="de-AT" sz="5400" spc="-1" strike="noStrike">
                <a:solidFill>
                  <a:srgbClr val="00cc00"/>
                </a:solidFill>
                <a:latin typeface="Verdana"/>
                <a:ea typeface="TimesNewRomanPSMT"/>
              </a:rPr>
              <a:t> </a:t>
            </a:r>
            <a:r>
              <a:rPr b="0" lang="de-AT" sz="5400" spc="-1" strike="noStrike">
                <a:solidFill>
                  <a:srgbClr val="000000"/>
                </a:solidFill>
                <a:latin typeface="Verdana"/>
                <a:ea typeface="TimesNewRomanPSMT"/>
              </a:rPr>
              <a:t>(Bildung, Gesundheit, Betreuung etc.)</a:t>
            </a:r>
            <a:endParaRPr b="0" lang="de-AT" sz="5400" spc="-1" strike="noStrike">
              <a:latin typeface="Arial"/>
            </a:endParaRPr>
          </a:p>
          <a:p>
            <a:pPr marL="342720" indent="-268200">
              <a:lnSpc>
                <a:spcPct val="87000"/>
              </a:lnSpc>
              <a:spcAft>
                <a:spcPts val="1423"/>
              </a:spcAft>
              <a:tabLst>
                <a:tab algn="l" pos="0"/>
              </a:tabLst>
            </a:pP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000000"/>
                </a:solidFill>
                <a:latin typeface="Verdana"/>
                <a:ea typeface="TimesNewRomanPSMT"/>
              </a:rPr>
              <a:t>  </a:t>
            </a:r>
            <a:r>
              <a:rPr b="0" lang="de-AT" sz="5400" spc="-1" strike="noStrike">
                <a:solidFill>
                  <a:srgbClr val="000000"/>
                </a:solidFill>
                <a:latin typeface="Verdana"/>
                <a:ea typeface="TimesNewRomanPSMT"/>
              </a:rPr>
              <a:t>sondern erweitert sie. </a:t>
            </a:r>
            <a:endParaRPr b="0" lang="de-AT" sz="5400" spc="-1" strike="noStrike">
              <a:latin typeface="Arial"/>
            </a:endParaRPr>
          </a:p>
          <a:p>
            <a:pPr marL="342720" indent="-268200">
              <a:lnSpc>
                <a:spcPct val="87000"/>
              </a:lnSpc>
              <a:spcAft>
                <a:spcPts val="1423"/>
              </a:spcAft>
              <a:tabLst>
                <a:tab algn="l" pos="0"/>
              </a:tabLst>
            </a:pPr>
            <a:endParaRPr b="0" lang="de-AT" sz="5400" spc="-1" strike="noStrike">
              <a:latin typeface="Arial"/>
            </a:endParaRPr>
          </a:p>
          <a:p>
            <a:pPr marL="342720" indent="-268200">
              <a:lnSpc>
                <a:spcPct val="87000"/>
              </a:lnSpc>
              <a:spcAft>
                <a:spcPts val="1423"/>
              </a:spcAft>
              <a:tabLst>
                <a:tab algn="l" pos="0"/>
              </a:tabLst>
            </a:pPr>
            <a:r>
              <a:rPr b="0" lang="de-AT" sz="2800" spc="-1" strike="noStrike">
                <a:solidFill>
                  <a:srgbClr val="000000"/>
                </a:solidFill>
                <a:latin typeface="Verdana"/>
                <a:ea typeface="TimesNewRomanPSMT"/>
              </a:rPr>
              <a:t>  </a:t>
            </a:r>
            <a:endParaRPr b="0" lang="de-AT" sz="28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68" name="PlaceHolder 2"/>
          <p:cNvSpPr>
            <a:spLocks noGrp="1"/>
          </p:cNvSpPr>
          <p:nvPr>
            <p:ph/>
          </p:nvPr>
        </p:nvSpPr>
        <p:spPr>
          <a:xfrm>
            <a:off x="504000" y="1326600"/>
            <a:ext cx="9070200" cy="3286800"/>
          </a:xfrm>
          <a:prstGeom prst="rect">
            <a:avLst/>
          </a:prstGeom>
          <a:noFill/>
          <a:ln w="0">
            <a:noFill/>
          </a:ln>
        </p:spPr>
        <p:txBody>
          <a:bodyPr lIns="0" rIns="0" tIns="80640" bIns="0" anchor="t">
            <a:normAutofit fontScale="32000"/>
          </a:bodyPr>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führt zu </a:t>
            </a:r>
            <a:r>
              <a:rPr b="0" lang="de-AT" sz="5400" spc="-1" strike="noStrike">
                <a:solidFill>
                  <a:srgbClr val="000000"/>
                </a:solidFill>
                <a:latin typeface="Verdana"/>
                <a:ea typeface="Verdana"/>
              </a:rPr>
              <a:t>gerechterer Verteilung des gesellschaftlichen Reichtums</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ohne Wachstumszwang, verringert die Einkommensschere und</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sichert den sozialen Frieden.</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trägt bei </a:t>
            </a:r>
            <a:r>
              <a:rPr b="0" lang="de-AT" sz="5400" spc="-1" strike="noStrike">
                <a:solidFill>
                  <a:srgbClr val="000000"/>
                </a:solidFill>
                <a:latin typeface="Verdana"/>
                <a:ea typeface="Verdana"/>
              </a:rPr>
              <a:t>zur finanziellen Unabhängigkeit von Frauen. Trotzdem</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müssen Anstrengungen fur Gleichberechtigung im privaten und</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öffentlichen Bereich weiterhin unternommen werden.</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unterstreicht </a:t>
            </a:r>
            <a:r>
              <a:rPr b="0" lang="de-AT" sz="5400" spc="-1" strike="noStrike">
                <a:solidFill>
                  <a:srgbClr val="000000"/>
                </a:solidFill>
                <a:latin typeface="Verdana"/>
                <a:ea typeface="Verdana"/>
              </a:rPr>
              <a:t>das Recht von Kindern auf Entwicklung ihrer</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Persönlichkeit und auf Bildung.</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verbessert </a:t>
            </a:r>
            <a:r>
              <a:rPr b="0" lang="de-AT" sz="5400" spc="-1" strike="noStrike">
                <a:solidFill>
                  <a:srgbClr val="000000"/>
                </a:solidFill>
                <a:latin typeface="Verdana"/>
                <a:ea typeface="Verdana"/>
              </a:rPr>
              <a:t>die Verhandlungsposition Lohnabhängiger und ihrer</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Interessenvertretungen gegenüber Arbeitgebern.</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fördert </a:t>
            </a:r>
            <a:r>
              <a:rPr b="0" lang="de-AT" sz="5400" spc="-1" strike="noStrike">
                <a:solidFill>
                  <a:srgbClr val="000000"/>
                </a:solidFill>
                <a:latin typeface="Verdana"/>
                <a:ea typeface="Verdana"/>
              </a:rPr>
              <a:t>die Wirtschaft, stabilisiert die Kaufkraft und kann somit</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Konjunkturkrisen abfedern.</a:t>
            </a:r>
            <a:endParaRPr b="0" lang="de-AT" sz="54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70" name="PlaceHolder 2"/>
          <p:cNvSpPr>
            <a:spLocks noGrp="1"/>
          </p:cNvSpPr>
          <p:nvPr>
            <p:ph/>
          </p:nvPr>
        </p:nvSpPr>
        <p:spPr>
          <a:xfrm>
            <a:off x="540000" y="1260000"/>
            <a:ext cx="9070200" cy="3286800"/>
          </a:xfrm>
          <a:prstGeom prst="rect">
            <a:avLst/>
          </a:prstGeom>
          <a:noFill/>
          <a:ln w="0">
            <a:noFill/>
          </a:ln>
        </p:spPr>
        <p:txBody>
          <a:bodyPr lIns="0" rIns="0" tIns="80640" bIns="0" anchor="t">
            <a:normAutofit fontScale="32000"/>
          </a:bodyPr>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erleichtert </a:t>
            </a:r>
            <a:r>
              <a:rPr b="0" lang="de-AT" sz="5400" spc="-1" strike="noStrike">
                <a:solidFill>
                  <a:srgbClr val="000000"/>
                </a:solidFill>
                <a:latin typeface="Verdana"/>
                <a:ea typeface="Verdana"/>
              </a:rPr>
              <a:t>die Grundung von Jungunternehmen durch</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Verminderung der Risiken.</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lenkt </a:t>
            </a:r>
            <a:r>
              <a:rPr b="0" lang="de-AT" sz="5400" spc="-1" strike="noStrike">
                <a:solidFill>
                  <a:srgbClr val="000000"/>
                </a:solidFill>
                <a:latin typeface="Verdana"/>
                <a:ea typeface="Verdana"/>
              </a:rPr>
              <a:t>Profite aus der kostenlosen Nutzung gesellschaftlicher</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Produktion (Menschen, Natur, Wissen, Technologie) in die</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Gesellschaft zurück.</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vereinfacht </a:t>
            </a:r>
            <a:r>
              <a:rPr b="0" lang="de-AT" sz="5400" spc="-1" strike="noStrike">
                <a:solidFill>
                  <a:srgbClr val="000000"/>
                </a:solidFill>
                <a:latin typeface="Verdana"/>
                <a:ea typeface="Verdana"/>
              </a:rPr>
              <a:t>die Verwaltung und tragt zum Abbau unnötiger</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Sozialbürokratie bei.</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stärkt </a:t>
            </a:r>
            <a:r>
              <a:rPr b="0" lang="de-AT" sz="5400" spc="-1" strike="noStrike">
                <a:solidFill>
                  <a:srgbClr val="000000"/>
                </a:solidFill>
                <a:latin typeface="Verdana"/>
                <a:ea typeface="Verdana"/>
              </a:rPr>
              <a:t>die Demokratie durch die Sicherung der Möglichkeit zur</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Teilhabe aller an der Gestaltung der Gesellschaft.</a:t>
            </a:r>
            <a:endParaRPr b="0" lang="de-AT" sz="5400" spc="-1" strike="noStrike">
              <a:latin typeface="Arial"/>
            </a:endParaRPr>
          </a:p>
          <a:p>
            <a:pPr>
              <a:lnSpc>
                <a:spcPct val="100000"/>
              </a:lnSpc>
            </a:pPr>
            <a:r>
              <a:rPr b="0" lang="de-AT" sz="5400" spc="-1" strike="noStrike">
                <a:solidFill>
                  <a:srgbClr val="000000"/>
                </a:solidFill>
                <a:latin typeface="Verdana"/>
                <a:ea typeface="Verdana"/>
              </a:rPr>
              <a:t>Es </a:t>
            </a:r>
            <a:r>
              <a:rPr b="1" lang="de-AT" sz="5400" spc="-1" strike="noStrike">
                <a:solidFill>
                  <a:srgbClr val="000000"/>
                </a:solidFill>
                <a:latin typeface="Verdana-Bold"/>
                <a:ea typeface="Verdana-Bold"/>
              </a:rPr>
              <a:t>bietet </a:t>
            </a:r>
            <a:r>
              <a:rPr b="0" lang="de-AT" sz="5400" spc="-1" strike="noStrike">
                <a:solidFill>
                  <a:srgbClr val="000000"/>
                </a:solidFill>
                <a:latin typeface="Verdana"/>
                <a:ea typeface="Verdana"/>
              </a:rPr>
              <a:t>eine materielle Basis, die der Stärkung der Reflexions- und</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Kritikfähigkeit sowie der Bildungsmöglichkeiten aller Menschen</a:t>
            </a:r>
            <a:endParaRPr b="0" lang="de-AT" sz="5400" spc="-1" strike="noStrike">
              <a:latin typeface="Arial"/>
            </a:endParaRPr>
          </a:p>
          <a:p>
            <a:pPr>
              <a:lnSpc>
                <a:spcPct val="100000"/>
              </a:lnSpc>
            </a:pPr>
            <a:r>
              <a:rPr b="0" lang="de-AT" sz="5400" spc="-1" strike="noStrike">
                <a:solidFill>
                  <a:srgbClr val="000000"/>
                </a:solidFill>
                <a:latin typeface="Verdana"/>
                <a:ea typeface="Verdana"/>
              </a:rPr>
              <a:t>    </a:t>
            </a:r>
            <a:r>
              <a:rPr b="0" lang="de-AT" sz="5400" spc="-1" strike="noStrike">
                <a:solidFill>
                  <a:srgbClr val="000000"/>
                </a:solidFill>
                <a:latin typeface="Verdana"/>
                <a:ea typeface="Verdana"/>
              </a:rPr>
              <a:t>dient.</a:t>
            </a:r>
            <a:endParaRPr b="0" lang="de-AT" sz="5400" spc="-1" strike="noStrike">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72" name="PlaceHolder 2"/>
          <p:cNvSpPr>
            <a:spLocks noGrp="1"/>
          </p:cNvSpPr>
          <p:nvPr>
            <p:ph/>
          </p:nvPr>
        </p:nvSpPr>
        <p:spPr>
          <a:xfrm>
            <a:off x="504000" y="1326600"/>
            <a:ext cx="9070200" cy="3286800"/>
          </a:xfrm>
          <a:prstGeom prst="rect">
            <a:avLst/>
          </a:prstGeom>
          <a:noFill/>
          <a:ln w="0">
            <a:noFill/>
          </a:ln>
        </p:spPr>
        <p:txBody>
          <a:bodyPr lIns="0" rIns="0" tIns="80640" bIns="0" anchor="t">
            <a:normAutofit/>
          </a:bodyPr>
          <a:p>
            <a:endParaRPr b="0" lang="de-AT" sz="3200" spc="-1" strike="noStrike">
              <a:latin typeface="Arial"/>
            </a:endParaRPr>
          </a:p>
        </p:txBody>
      </p:sp>
      <p:pic>
        <p:nvPicPr>
          <p:cNvPr id="173" name="" descr=""/>
          <p:cNvPicPr/>
          <p:nvPr/>
        </p:nvPicPr>
        <p:blipFill>
          <a:blip r:embed="rId1"/>
          <a:stretch/>
        </p:blipFill>
        <p:spPr>
          <a:xfrm>
            <a:off x="1551960" y="687240"/>
            <a:ext cx="7037640" cy="444096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marL="343080" indent="-343080">
              <a:lnSpc>
                <a:spcPct val="87000"/>
              </a:lnSpc>
              <a:spcBef>
                <a:spcPts val="26"/>
              </a:spcBef>
              <a:spcAft>
                <a:spcPts val="1451"/>
              </a:spcAft>
              <a:tabLst>
                <a:tab algn="l" pos="0"/>
              </a:tabLst>
            </a:pPr>
            <a:r>
              <a:rPr b="1" lang="de-AT" sz="2800" spc="-1" strike="noStrike">
                <a:solidFill>
                  <a:srgbClr val="00cd00"/>
                </a:solidFill>
                <a:latin typeface="Verdana-Bold"/>
                <a:ea typeface="Verdana-Bold"/>
              </a:rPr>
              <a:t>Was läuft noch alles unter dem Namen BGE?</a:t>
            </a:r>
            <a:endParaRPr b="0" lang="de-AT" sz="2800" spc="-1" strike="noStrike">
              <a:latin typeface="Arial"/>
            </a:endParaRPr>
          </a:p>
        </p:txBody>
      </p:sp>
      <p:sp>
        <p:nvSpPr>
          <p:cNvPr id="175" name="PlaceHolder 2"/>
          <p:cNvSpPr>
            <a:spLocks noGrp="1"/>
          </p:cNvSpPr>
          <p:nvPr>
            <p:ph/>
          </p:nvPr>
        </p:nvSpPr>
        <p:spPr>
          <a:xfrm>
            <a:off x="468000" y="1440000"/>
            <a:ext cx="9070200" cy="2338200"/>
          </a:xfrm>
          <a:prstGeom prst="rect">
            <a:avLst/>
          </a:prstGeom>
          <a:noFill/>
          <a:ln w="0">
            <a:noFill/>
          </a:ln>
        </p:spPr>
        <p:txBody>
          <a:bodyPr lIns="0" rIns="0" tIns="80640" bIns="0" anchor="t">
            <a:normAutofit fontScale="9000"/>
          </a:bodyPr>
          <a:p>
            <a:pPr>
              <a:lnSpc>
                <a:spcPct val="100000"/>
              </a:lnSpc>
            </a:pPr>
            <a:r>
              <a:rPr b="1" lang="de-AT" sz="2800" spc="-1" strike="noStrike">
                <a:solidFill>
                  <a:srgbClr val="00cd00"/>
                </a:solidFill>
                <a:latin typeface="Verdana-Bold"/>
              </a:rPr>
              <a:t>  </a:t>
            </a:r>
            <a:r>
              <a:rPr b="1" lang="de-AT" sz="9600" spc="-1" strike="noStrike">
                <a:solidFill>
                  <a:srgbClr val="00cd00"/>
                </a:solidFill>
                <a:latin typeface="Verdana-Bold"/>
              </a:rPr>
              <a:t>  </a:t>
            </a:r>
            <a:endParaRPr b="0" lang="de-AT" sz="9600" spc="-1" strike="noStrike">
              <a:latin typeface="Arial"/>
            </a:endParaRPr>
          </a:p>
          <a:p>
            <a:pPr>
              <a:lnSpc>
                <a:spcPct val="100000"/>
              </a:lnSpc>
            </a:pPr>
            <a:endParaRPr b="0" lang="de-AT" sz="9600" spc="-1" strike="noStrike">
              <a:latin typeface="Arial"/>
            </a:endParaRPr>
          </a:p>
          <a:p>
            <a:pPr>
              <a:lnSpc>
                <a:spcPct val="100000"/>
              </a:lnSpc>
            </a:pPr>
            <a:r>
              <a:rPr b="1" lang="de-AT" sz="9600" spc="-1" strike="noStrike">
                <a:solidFill>
                  <a:srgbClr val="00cd00"/>
                </a:solidFill>
                <a:latin typeface="Verdana"/>
                <a:ea typeface="Verdana-Bold"/>
              </a:rPr>
              <a:t>Abgrenzung zu anderen BGE-Modellen</a:t>
            </a:r>
            <a:endParaRPr b="0" lang="de-AT" sz="9600" spc="-1" strike="noStrike">
              <a:latin typeface="Arial"/>
            </a:endParaRPr>
          </a:p>
          <a:p>
            <a:pPr>
              <a:lnSpc>
                <a:spcPct val="100000"/>
              </a:lnSpc>
            </a:pPr>
            <a:endParaRPr b="0" lang="de-AT" sz="9600" spc="-1" strike="noStrike">
              <a:latin typeface="Arial"/>
            </a:endParaRPr>
          </a:p>
          <a:p>
            <a:pPr>
              <a:lnSpc>
                <a:spcPct val="100000"/>
              </a:lnSpc>
            </a:pPr>
            <a:r>
              <a:rPr b="0" lang="de-AT" sz="9600" spc="-1" strike="noStrike">
                <a:solidFill>
                  <a:srgbClr val="000000"/>
                </a:solidFill>
                <a:latin typeface="Verdana"/>
                <a:ea typeface="Verdana-Bold"/>
              </a:rPr>
              <a:t>     </a:t>
            </a:r>
            <a:r>
              <a:rPr b="0" lang="de-AT" sz="9600" spc="-1" strike="noStrike">
                <a:solidFill>
                  <a:srgbClr val="000000"/>
                </a:solidFill>
                <a:latin typeface="Verdana"/>
                <a:ea typeface="Verdana-Bold"/>
              </a:rPr>
              <a:t>Es gibt mehrere Modelle von Grundeinkommen, die unter verschiedenen Bezeichnungen</a:t>
            </a:r>
            <a:endParaRPr b="0" lang="de-AT" sz="9600" spc="-1" strike="noStrike">
              <a:latin typeface="Arial"/>
            </a:endParaRPr>
          </a:p>
          <a:p>
            <a:pPr>
              <a:lnSpc>
                <a:spcPct val="100000"/>
              </a:lnSpc>
            </a:pPr>
            <a:r>
              <a:rPr b="0" lang="de-AT" sz="9600" spc="-1" strike="noStrike">
                <a:solidFill>
                  <a:srgbClr val="000000"/>
                </a:solidFill>
                <a:latin typeface="Verdana"/>
                <a:ea typeface="Verdana-Bold"/>
              </a:rPr>
              <a:t>     </a:t>
            </a:r>
            <a:r>
              <a:rPr b="0" lang="de-AT" sz="9600" spc="-1" strike="noStrike">
                <a:solidFill>
                  <a:srgbClr val="000000"/>
                </a:solidFill>
                <a:latin typeface="Verdana"/>
                <a:ea typeface="Verdana-Bold"/>
              </a:rPr>
              <a:t>eine gewisse Ahnlichkeit aufweisen, in entscheidenden Punkten aber deutlich in</a:t>
            </a:r>
            <a:endParaRPr b="0" lang="de-AT" sz="9600" spc="-1" strike="noStrike">
              <a:latin typeface="Arial"/>
            </a:endParaRPr>
          </a:p>
          <a:p>
            <a:pPr>
              <a:lnSpc>
                <a:spcPct val="100000"/>
              </a:lnSpc>
            </a:pPr>
            <a:r>
              <a:rPr b="0" lang="de-AT" sz="9600" spc="-1" strike="noStrike">
                <a:solidFill>
                  <a:srgbClr val="000000"/>
                </a:solidFill>
                <a:latin typeface="Verdana"/>
                <a:ea typeface="Verdana-Bold"/>
              </a:rPr>
              <a:t>     </a:t>
            </a:r>
            <a:r>
              <a:rPr b="0" lang="de-AT" sz="9600" spc="-1" strike="noStrike">
                <a:solidFill>
                  <a:srgbClr val="000000"/>
                </a:solidFill>
                <a:latin typeface="Verdana"/>
                <a:ea typeface="Verdana-Bold"/>
              </a:rPr>
              <a:t>Widerspruch zu unseren Intentionen stehen. Sie unterscheiden sich von unserem</a:t>
            </a:r>
            <a:endParaRPr b="0" lang="de-AT" sz="9600" spc="-1" strike="noStrike">
              <a:latin typeface="Arial"/>
            </a:endParaRPr>
          </a:p>
          <a:p>
            <a:pPr>
              <a:lnSpc>
                <a:spcPct val="100000"/>
              </a:lnSpc>
            </a:pPr>
            <a:r>
              <a:rPr b="0" lang="de-AT" sz="9600" spc="-1" strike="noStrike">
                <a:solidFill>
                  <a:srgbClr val="000000"/>
                </a:solidFill>
                <a:latin typeface="Verdana"/>
                <a:ea typeface="Verdana-Bold"/>
              </a:rPr>
              <a:t>     </a:t>
            </a:r>
            <a:r>
              <a:rPr b="0" lang="de-AT" sz="9600" spc="-1" strike="noStrike">
                <a:solidFill>
                  <a:srgbClr val="000000"/>
                </a:solidFill>
                <a:latin typeface="Verdana"/>
                <a:ea typeface="Verdana-Bold"/>
              </a:rPr>
              <a:t>emanzipatorischen BGE vor allem:</a:t>
            </a:r>
            <a:endParaRPr b="0" lang="de-AT" sz="9600" spc="-1" strike="noStrike">
              <a:latin typeface="Arial"/>
            </a:endParaRPr>
          </a:p>
          <a:p>
            <a:pPr>
              <a:lnSpc>
                <a:spcPct val="100000"/>
              </a:lnSpc>
            </a:pPr>
            <a:endParaRPr b="0" lang="de-AT" sz="9600" spc="-1" strike="noStrike">
              <a:latin typeface="Arial"/>
            </a:endParaRPr>
          </a:p>
          <a:p>
            <a:pPr>
              <a:lnSpc>
                <a:spcPct val="100000"/>
              </a:lnSpc>
            </a:pPr>
            <a:r>
              <a:rPr b="1" lang="de-AT" sz="9600" spc="-1" strike="noStrike">
                <a:solidFill>
                  <a:srgbClr val="000000"/>
                </a:solidFill>
                <a:latin typeface="Verdana"/>
                <a:ea typeface="Verdana"/>
              </a:rPr>
              <a:t>im Ansatz gesellschaftspolitischer Perspektiven,</a:t>
            </a:r>
            <a:endParaRPr b="0" lang="de-AT" sz="9600" spc="-1" strike="noStrike">
              <a:latin typeface="Arial"/>
            </a:endParaRPr>
          </a:p>
          <a:p>
            <a:pPr>
              <a:lnSpc>
                <a:spcPct val="100000"/>
              </a:lnSpc>
            </a:pPr>
            <a:r>
              <a:rPr b="0" lang="de-AT" sz="9600" spc="-1" strike="noStrike">
                <a:solidFill>
                  <a:srgbClr val="000000"/>
                </a:solidFill>
                <a:latin typeface="Verdana"/>
                <a:ea typeface="Verdana"/>
              </a:rPr>
              <a:t>z.B. Zwang („Anreiz“) zur Erwerbsarbeit, zu geringe Hohe des BGE, Kombilohn (weniger durch Unternehmer, mehr durch Staat),</a:t>
            </a:r>
            <a:endParaRPr b="0" lang="de-AT" sz="9600" spc="-1" strike="noStrike">
              <a:latin typeface="Arial"/>
            </a:endParaRPr>
          </a:p>
          <a:p>
            <a:pPr>
              <a:lnSpc>
                <a:spcPct val="100000"/>
              </a:lnSpc>
            </a:pPr>
            <a:endParaRPr b="0" lang="de-AT" sz="9600" spc="-1" strike="noStrike">
              <a:latin typeface="Arial"/>
            </a:endParaRPr>
          </a:p>
          <a:p>
            <a:pPr>
              <a:lnSpc>
                <a:spcPct val="100000"/>
              </a:lnSpc>
            </a:pPr>
            <a:r>
              <a:rPr b="1" lang="de-AT" sz="9600" spc="-1" strike="noStrike">
                <a:solidFill>
                  <a:srgbClr val="000000"/>
                </a:solidFill>
                <a:latin typeface="Verdana"/>
                <a:ea typeface="Verdana"/>
              </a:rPr>
              <a:t>in der Position zu bestehenden Einrichtungen des Sozialstaates,</a:t>
            </a:r>
            <a:endParaRPr b="0" lang="de-AT" sz="9600" spc="-1" strike="noStrike">
              <a:latin typeface="Arial"/>
            </a:endParaRPr>
          </a:p>
          <a:p>
            <a:pPr>
              <a:lnSpc>
                <a:spcPct val="100000"/>
              </a:lnSpc>
            </a:pPr>
            <a:r>
              <a:rPr b="0" lang="de-AT" sz="9600" spc="-1" strike="noStrike">
                <a:solidFill>
                  <a:srgbClr val="000000"/>
                </a:solidFill>
                <a:latin typeface="Verdana"/>
                <a:ea typeface="Verdana"/>
              </a:rPr>
              <a:t>z.B. Verschlechterung und Privatisierung der Infrastruktur, Abschaffung fast aller Sozialleistungen,</a:t>
            </a:r>
            <a:endParaRPr b="0" lang="de-AT" sz="9600" spc="-1" strike="noStrike">
              <a:latin typeface="Arial"/>
            </a:endParaRPr>
          </a:p>
          <a:p>
            <a:pPr>
              <a:lnSpc>
                <a:spcPct val="100000"/>
              </a:lnSpc>
            </a:pPr>
            <a:endParaRPr b="0" lang="de-AT" sz="9600" spc="-1" strike="noStrike">
              <a:latin typeface="Arial"/>
            </a:endParaRPr>
          </a:p>
          <a:p>
            <a:pPr>
              <a:lnSpc>
                <a:spcPct val="100000"/>
              </a:lnSpc>
            </a:pPr>
            <a:r>
              <a:rPr b="1" lang="de-AT" sz="9600" spc="-1" strike="noStrike">
                <a:solidFill>
                  <a:srgbClr val="000000"/>
                </a:solidFill>
                <a:latin typeface="Verdana"/>
                <a:ea typeface="Verdana"/>
              </a:rPr>
              <a:t>in der Aufbringung der finanziellen Mittel,</a:t>
            </a:r>
            <a:endParaRPr b="0" lang="de-AT" sz="9600" spc="-1" strike="noStrike">
              <a:latin typeface="Arial"/>
            </a:endParaRPr>
          </a:p>
          <a:p>
            <a:pPr>
              <a:lnSpc>
                <a:spcPct val="100000"/>
              </a:lnSpc>
            </a:pPr>
            <a:r>
              <a:rPr b="0" lang="de-AT" sz="9600" spc="-1" strike="noStrike">
                <a:solidFill>
                  <a:srgbClr val="000000"/>
                </a:solidFill>
                <a:latin typeface="Verdana"/>
                <a:ea typeface="Verdana"/>
              </a:rPr>
              <a:t>z.B. Steuerfreiheit von Kapital und Gewinn, ausschliesliche Finanzierung uber indirekte Massensteuern. </a:t>
            </a:r>
            <a:endParaRPr b="0" lang="de-AT" sz="96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algn="ctr">
              <a:lnSpc>
                <a:spcPct val="100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AT" sz="2600" spc="-1" strike="noStrike">
                <a:solidFill>
                  <a:srgbClr val="00cd00"/>
                </a:solidFill>
                <a:latin typeface="Verdana-Bold"/>
              </a:rPr>
              <a:t>Zur Rolle des Streits um die Finanzierung</a:t>
            </a:r>
            <a:br/>
            <a:r>
              <a:rPr b="1" lang="de-AT" sz="1800" spc="-1" strike="noStrike">
                <a:solidFill>
                  <a:srgbClr val="00cd00"/>
                </a:solidFill>
                <a:latin typeface="Verdana-Bold"/>
              </a:rPr>
              <a:t>Erich Kitzmuller: „Grundeinkommen, die Rolle der Finanzierung“</a:t>
            </a:r>
            <a:endParaRPr b="0" lang="de-AT" sz="1800" spc="-1" strike="noStrike">
              <a:latin typeface="Arial"/>
            </a:endParaRPr>
          </a:p>
        </p:txBody>
      </p:sp>
      <p:sp>
        <p:nvSpPr>
          <p:cNvPr id="177" name="PlaceHolder 2"/>
          <p:cNvSpPr>
            <a:spLocks noGrp="1"/>
          </p:cNvSpPr>
          <p:nvPr>
            <p:ph/>
          </p:nvPr>
        </p:nvSpPr>
        <p:spPr>
          <a:xfrm>
            <a:off x="504000" y="1326600"/>
            <a:ext cx="9070200" cy="3286800"/>
          </a:xfrm>
          <a:prstGeom prst="rect">
            <a:avLst/>
          </a:prstGeom>
          <a:noFill/>
          <a:ln w="0">
            <a:noFill/>
          </a:ln>
        </p:spPr>
        <p:txBody>
          <a:bodyPr lIns="0" rIns="0" tIns="80640" bIns="0" anchor="t">
            <a:normAutofit/>
          </a:bodyPr>
          <a:p>
            <a:pPr>
              <a:lnSpc>
                <a:spcPct val="100000"/>
              </a:lnSpc>
            </a:pPr>
            <a:r>
              <a:rPr b="1" lang="de-AT" sz="1600" spc="-1" strike="noStrike">
                <a:solidFill>
                  <a:srgbClr val="000000"/>
                </a:solidFill>
                <a:latin typeface="Verdana-Bold"/>
              </a:rPr>
              <a:t>Kann es finanziert werden? Wie kann es finanziert werden?</a:t>
            </a:r>
            <a:endParaRPr b="0" lang="de-AT" sz="1600" spc="-1" strike="noStrike">
              <a:latin typeface="Arial"/>
            </a:endParaRPr>
          </a:p>
          <a:p>
            <a:pPr>
              <a:lnSpc>
                <a:spcPct val="100000"/>
              </a:lnSpc>
            </a:pPr>
            <a:r>
              <a:rPr b="0" lang="de-AT" sz="1600" spc="-1" strike="noStrike">
                <a:solidFill>
                  <a:srgbClr val="000000"/>
                </a:solidFill>
                <a:latin typeface="Verdana"/>
              </a:rPr>
              <a:t>Diese beiden Fragen können nur getrennt beantwortet werden</a:t>
            </a:r>
            <a:endParaRPr b="0" lang="de-AT" sz="1600" spc="-1" strike="noStrike">
              <a:latin typeface="Arial"/>
            </a:endParaRPr>
          </a:p>
          <a:p>
            <a:pPr>
              <a:lnSpc>
                <a:spcPct val="100000"/>
              </a:lnSpc>
            </a:pPr>
            <a:r>
              <a:rPr b="0" lang="de-AT" sz="1600" spc="-1" strike="noStrike">
                <a:solidFill>
                  <a:srgbClr val="000000"/>
                </a:solidFill>
                <a:latin typeface="Verdana"/>
              </a:rPr>
              <a:t>.</a:t>
            </a:r>
            <a:endParaRPr b="0" lang="de-AT" sz="1600" spc="-1" strike="noStrike">
              <a:latin typeface="Arial"/>
            </a:endParaRPr>
          </a:p>
          <a:p>
            <a:pPr>
              <a:lnSpc>
                <a:spcPct val="100000"/>
              </a:lnSpc>
            </a:pPr>
            <a:r>
              <a:rPr b="1" lang="de-AT" sz="1600" spc="-1" strike="noStrike">
                <a:solidFill>
                  <a:srgbClr val="000000"/>
                </a:solidFill>
                <a:latin typeface="Verdana-Bold"/>
                <a:ea typeface="Verdana-Bold"/>
              </a:rPr>
              <a:t>Kann es finanziert werden? </a:t>
            </a:r>
            <a:r>
              <a:rPr b="0" lang="de-AT" sz="1600" spc="-1" strike="noStrike">
                <a:solidFill>
                  <a:srgbClr val="000000"/>
                </a:solidFill>
                <a:latin typeface="Verdana"/>
                <a:ea typeface="Verdana"/>
              </a:rPr>
              <a:t>In den meisten Gesprächen zum Grundeinkommen kommt die Frage nach Finanzierung nicht als Frage, sondern als oberster Einwand, als Totschlagargument: „Es geht nicht! Also wozu fragen, ob es nützlich ist.“</a:t>
            </a:r>
            <a:endParaRPr b="0" lang="de-AT" sz="1600" spc="-1" strike="noStrike">
              <a:latin typeface="Arial"/>
            </a:endParaRPr>
          </a:p>
          <a:p>
            <a:pPr>
              <a:lnSpc>
                <a:spcPct val="100000"/>
              </a:lnSpc>
            </a:pPr>
            <a:endParaRPr b="0" lang="de-AT" sz="1600" spc="-1" strike="noStrike">
              <a:latin typeface="Arial"/>
            </a:endParaRPr>
          </a:p>
          <a:p>
            <a:pPr>
              <a:lnSpc>
                <a:spcPct val="100000"/>
              </a:lnSpc>
            </a:pPr>
            <a:r>
              <a:rPr b="0" lang="de-AT" sz="1600" spc="-1" strike="noStrike">
                <a:solidFill>
                  <a:srgbClr val="000000"/>
                </a:solidFill>
                <a:latin typeface="Verdana"/>
                <a:ea typeface="Verdana"/>
              </a:rPr>
              <a:t>Nach meiner Erfahrung nutzen hier Argumente wenig. </a:t>
            </a:r>
            <a:r>
              <a:rPr b="1" lang="de-AT" sz="1600" spc="-1" strike="noStrike">
                <a:solidFill>
                  <a:srgbClr val="000000"/>
                </a:solidFill>
                <a:latin typeface="Verdana"/>
                <a:ea typeface="Verdana"/>
              </a:rPr>
              <a:t>Die Frage ist falsch gestellt.</a:t>
            </a:r>
            <a:endParaRPr b="0" lang="de-AT" sz="1600" spc="-1" strike="noStrike">
              <a:latin typeface="Arial"/>
            </a:endParaRPr>
          </a:p>
          <a:p>
            <a:pPr>
              <a:lnSpc>
                <a:spcPct val="100000"/>
              </a:lnSpc>
            </a:pPr>
            <a:r>
              <a:rPr b="1" lang="de-AT" sz="1600" spc="-1" strike="noStrike">
                <a:solidFill>
                  <a:srgbClr val="000000"/>
                </a:solidFill>
                <a:latin typeface="Verdana-Bold"/>
                <a:ea typeface="Verdana"/>
              </a:rPr>
              <a:t>Denn:</a:t>
            </a:r>
            <a:endParaRPr b="0" lang="de-AT" sz="1600" spc="-1" strike="noStrike">
              <a:latin typeface="Arial"/>
            </a:endParaRPr>
          </a:p>
          <a:p>
            <a:pPr>
              <a:lnSpc>
                <a:spcPct val="100000"/>
              </a:lnSpc>
            </a:pPr>
            <a:r>
              <a:rPr b="0" lang="de-AT" sz="1600" spc="-1" strike="noStrike">
                <a:solidFill>
                  <a:srgbClr val="000000"/>
                </a:solidFill>
                <a:latin typeface="Verdana"/>
                <a:ea typeface="Verdana"/>
              </a:rPr>
              <a:t>     </a:t>
            </a:r>
            <a:r>
              <a:rPr b="0" lang="de-AT" sz="1600" spc="-1" strike="noStrike">
                <a:solidFill>
                  <a:srgbClr val="000000"/>
                </a:solidFill>
                <a:latin typeface="Verdana"/>
                <a:ea typeface="Verdana"/>
              </a:rPr>
              <a:t>Alles, was an Gütern und Diensten erzeugt werden kann, kann auch finanziert  werden.</a:t>
            </a:r>
            <a:endParaRPr b="0" lang="de-AT" sz="1600" spc="-1" strike="noStrike">
              <a:latin typeface="Arial"/>
            </a:endParaRPr>
          </a:p>
          <a:p>
            <a:pPr>
              <a:lnSpc>
                <a:spcPct val="100000"/>
              </a:lnSpc>
            </a:pPr>
            <a:r>
              <a:rPr b="0" lang="de-AT" sz="1600" spc="-1" strike="noStrike">
                <a:solidFill>
                  <a:srgbClr val="000000"/>
                </a:solidFill>
                <a:latin typeface="Verdana"/>
                <a:ea typeface="Verdana"/>
              </a:rPr>
              <a:t>     </a:t>
            </a:r>
            <a:r>
              <a:rPr b="0" lang="de-AT" sz="1600" spc="-1" strike="noStrike">
                <a:solidFill>
                  <a:srgbClr val="000000"/>
                </a:solidFill>
                <a:latin typeface="Verdana"/>
                <a:ea typeface="Verdana"/>
              </a:rPr>
              <a:t>An Geld fehlt es nicht, bekanntlich. (Auch Rüstung zum Massenmord ist bekanntlich leicht finanzierbar.)</a:t>
            </a:r>
            <a:endParaRPr b="0" lang="de-AT" sz="1600" spc="-1" strike="noStrike">
              <a:latin typeface="Arial"/>
            </a:endParaRPr>
          </a:p>
          <a:p>
            <a:pPr>
              <a:lnSpc>
                <a:spcPct val="100000"/>
              </a:lnSpc>
            </a:pPr>
            <a:endParaRPr b="0" lang="de-AT" sz="16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marL="343080" indent="-343080">
              <a:lnSpc>
                <a:spcPct val="87000"/>
              </a:lnSpc>
              <a:spcBef>
                <a:spcPts val="26"/>
              </a:spcBef>
              <a:spcAft>
                <a:spcPts val="1451"/>
              </a:spcAft>
              <a:tabLst>
                <a:tab algn="l" pos="0"/>
              </a:tabLst>
            </a:pPr>
            <a:r>
              <a:rPr b="1" lang="de-AT" sz="2600" spc="-1" strike="noStrike">
                <a:solidFill>
                  <a:srgbClr val="000000"/>
                </a:solidFill>
                <a:latin typeface="Verdana-Bold"/>
                <a:ea typeface="Verdana-Bold"/>
              </a:rPr>
              <a:t>Die Doppelfrage lautet vielmehr:</a:t>
            </a:r>
            <a:endParaRPr b="0" lang="de-AT" sz="2600" spc="-1" strike="noStrike">
              <a:latin typeface="Arial"/>
            </a:endParaRPr>
          </a:p>
        </p:txBody>
      </p:sp>
      <p:sp>
        <p:nvSpPr>
          <p:cNvPr id="179" name="PlaceHolder 2"/>
          <p:cNvSpPr>
            <a:spLocks noGrp="1"/>
          </p:cNvSpPr>
          <p:nvPr>
            <p:ph/>
          </p:nvPr>
        </p:nvSpPr>
        <p:spPr>
          <a:xfrm>
            <a:off x="504000" y="1326600"/>
            <a:ext cx="9070200" cy="3286800"/>
          </a:xfrm>
          <a:prstGeom prst="rect">
            <a:avLst/>
          </a:prstGeom>
          <a:noFill/>
          <a:ln w="0">
            <a:noFill/>
          </a:ln>
        </p:spPr>
        <p:txBody>
          <a:bodyPr lIns="0" rIns="0" tIns="80640" bIns="0" anchor="t">
            <a:normAutofit fontScale="89000"/>
          </a:bodyPr>
          <a:p>
            <a:pPr>
              <a:lnSpc>
                <a:spcPct val="100000"/>
              </a:lnSpc>
            </a:pPr>
            <a:r>
              <a:rPr b="1" lang="de-AT" sz="2150" spc="-1" strike="noStrike">
                <a:solidFill>
                  <a:srgbClr val="669900"/>
                </a:solidFill>
                <a:latin typeface="Verdana"/>
                <a:ea typeface="Verdana"/>
              </a:rPr>
              <a:t>   </a:t>
            </a:r>
            <a:r>
              <a:rPr b="1" lang="de-AT" sz="2150" spc="-1" strike="noStrike">
                <a:solidFill>
                  <a:srgbClr val="669900"/>
                </a:solidFill>
                <a:latin typeface="Verdana"/>
                <a:ea typeface="Verdana"/>
              </a:rPr>
              <a:t>Wollen wir weiter hineintaumeln in </a:t>
            </a:r>
            <a:r>
              <a:rPr b="1" lang="de-AT" sz="2150" spc="-1" strike="noStrike">
                <a:solidFill>
                  <a:srgbClr val="669900"/>
                </a:solidFill>
                <a:latin typeface="Verdana-Bold"/>
                <a:ea typeface="Verdana-Bold"/>
              </a:rPr>
              <a:t>die Zersetzung der Gesellschaft und in Gewalteskalation nach innen und außen? </a:t>
            </a:r>
            <a:endParaRPr b="0" lang="de-AT" sz="2150" spc="-1" strike="noStrike">
              <a:latin typeface="Arial"/>
            </a:endParaRPr>
          </a:p>
          <a:p>
            <a:pPr>
              <a:lnSpc>
                <a:spcPct val="100000"/>
              </a:lnSpc>
            </a:pPr>
            <a:endParaRPr b="0" lang="de-AT" sz="2150" spc="-1" strike="noStrike">
              <a:latin typeface="Arial"/>
            </a:endParaRPr>
          </a:p>
          <a:p>
            <a:pPr>
              <a:lnSpc>
                <a:spcPct val="100000"/>
              </a:lnSpc>
            </a:pPr>
            <a:r>
              <a:rPr b="0" lang="de-AT" sz="2150" spc="-1" strike="noStrike">
                <a:solidFill>
                  <a:srgbClr val="669900"/>
                </a:solidFill>
                <a:latin typeface="Verdana"/>
                <a:ea typeface="Verdana"/>
              </a:rPr>
              <a:t>Oder wollen wir </a:t>
            </a:r>
            <a:r>
              <a:rPr b="1" lang="de-AT" sz="2150" spc="-1" strike="noStrike">
                <a:solidFill>
                  <a:srgbClr val="669900"/>
                </a:solidFill>
                <a:latin typeface="Verdana-Bold"/>
                <a:ea typeface="Verdana-Bold"/>
              </a:rPr>
              <a:t>den brechenden sozialen Zusammenhalt erneuern, die Ausschliesungswelle  global und im Binnenraum stoppen?</a:t>
            </a:r>
            <a:endParaRPr b="0" lang="de-AT" sz="2150" spc="-1" strike="noStrike">
              <a:latin typeface="Arial"/>
            </a:endParaRPr>
          </a:p>
          <a:p>
            <a:pPr>
              <a:lnSpc>
                <a:spcPct val="100000"/>
              </a:lnSpc>
            </a:pPr>
            <a:endParaRPr b="0" lang="de-AT" sz="2150" spc="-1" strike="noStrike">
              <a:latin typeface="Arial"/>
            </a:endParaRPr>
          </a:p>
          <a:p>
            <a:pPr>
              <a:lnSpc>
                <a:spcPct val="100000"/>
              </a:lnSpc>
            </a:pPr>
            <a:r>
              <a:rPr b="0" lang="de-AT" sz="2150" spc="-1" strike="noStrike">
                <a:solidFill>
                  <a:srgbClr val="669900"/>
                </a:solidFill>
                <a:latin typeface="Verdana"/>
                <a:ea typeface="Verdana-Bold"/>
              </a:rPr>
              <a:t>Wollen wir aus diesem Grund das Teilen des gesellschaftlichen Reichtums neu organisieren? </a:t>
            </a:r>
            <a:endParaRPr b="0" lang="de-AT" sz="2150" spc="-1" strike="noStrike">
              <a:latin typeface="Arial"/>
            </a:endParaRPr>
          </a:p>
          <a:p>
            <a:pPr>
              <a:lnSpc>
                <a:spcPct val="100000"/>
              </a:lnSpc>
            </a:pPr>
            <a:r>
              <a:rPr b="0" lang="de-AT" sz="2150" spc="-1" strike="noStrike">
                <a:solidFill>
                  <a:srgbClr val="669900"/>
                </a:solidFill>
                <a:latin typeface="Verdana"/>
                <a:ea typeface="Verdana-Bold"/>
              </a:rPr>
              <a:t>(Mit dem Grundeinkommen als einem kleinen, aber wichtigen Puzzle.)</a:t>
            </a:r>
            <a:endParaRPr b="0" lang="de-AT" sz="2150" spc="-1" strike="noStrike">
              <a:latin typeface="Arial"/>
            </a:endParaRPr>
          </a:p>
          <a:p>
            <a:pPr>
              <a:lnSpc>
                <a:spcPct val="100000"/>
              </a:lnSpc>
            </a:pPr>
            <a:endParaRPr b="0" lang="de-AT" sz="2150" spc="-1" strike="noStrike">
              <a:latin typeface="Arial"/>
            </a:endParaRPr>
          </a:p>
          <a:p>
            <a:pPr>
              <a:lnSpc>
                <a:spcPct val="100000"/>
              </a:lnSpc>
            </a:pPr>
            <a:r>
              <a:rPr b="0" lang="de-AT" sz="2150" spc="-1" strike="noStrike">
                <a:solidFill>
                  <a:srgbClr val="669900"/>
                </a:solidFill>
                <a:latin typeface="Verdana"/>
                <a:ea typeface="Verdana"/>
              </a:rPr>
              <a:t>Erst wenn diese Grundfrage beantwortet ist, also durch Analyse:</a:t>
            </a:r>
            <a:endParaRPr b="0" lang="de-AT" sz="215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PlaceHolder 1"/>
          <p:cNvSpPr>
            <a:spLocks noGrp="1"/>
          </p:cNvSpPr>
          <p:nvPr>
            <p:ph type="title"/>
          </p:nvPr>
        </p:nvSpPr>
        <p:spPr>
          <a:xfrm>
            <a:off x="504000" y="226080"/>
            <a:ext cx="9070200" cy="94464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81" name="PlaceHolder 2"/>
          <p:cNvSpPr>
            <a:spLocks noGrp="1"/>
          </p:cNvSpPr>
          <p:nvPr>
            <p:ph/>
          </p:nvPr>
        </p:nvSpPr>
        <p:spPr>
          <a:xfrm>
            <a:off x="504000" y="1326600"/>
            <a:ext cx="9070200" cy="3286800"/>
          </a:xfrm>
          <a:prstGeom prst="rect">
            <a:avLst/>
          </a:prstGeom>
          <a:noFill/>
          <a:ln w="0">
            <a:noFill/>
          </a:ln>
        </p:spPr>
        <p:txBody>
          <a:bodyPr lIns="0" rIns="0" tIns="80640" bIns="0" anchor="t">
            <a:normAutofit fontScale="88000"/>
          </a:bodyPr>
          <a:p>
            <a:pPr>
              <a:lnSpc>
                <a:spcPct val="100000"/>
              </a:lnSpc>
            </a:pPr>
            <a:r>
              <a:rPr b="1" lang="de-AT" sz="1900" spc="-1" strike="noStrike">
                <a:solidFill>
                  <a:srgbClr val="ff0000"/>
                </a:solidFill>
                <a:latin typeface="Verdana-Bold"/>
                <a:ea typeface="Verdana-Bold"/>
              </a:rPr>
              <a:t>Ja, der Zusammenhalt bricht</a:t>
            </a:r>
            <a:r>
              <a:rPr b="0" lang="de-AT" sz="1900" spc="-1" strike="noStrike">
                <a:solidFill>
                  <a:srgbClr val="ff0000"/>
                </a:solidFill>
                <a:latin typeface="Verdana"/>
                <a:ea typeface="Verdana"/>
              </a:rPr>
              <a:t>, </a:t>
            </a:r>
            <a:r>
              <a:rPr b="0" lang="de-AT" sz="1900" spc="-1" strike="noStrike">
                <a:solidFill>
                  <a:srgbClr val="000000"/>
                </a:solidFill>
                <a:latin typeface="Verdana"/>
                <a:ea typeface="Verdana"/>
              </a:rPr>
              <a:t>denn der Arbeitsmarkt (Globale Vorherrschaft der Finanzinvestoren plus Roborterisierung) samt schrumpfenden Sozialstaat können für anschwellende Minderheiten immer weniger die Teilhabe an der Gesellschaft sichern;</a:t>
            </a:r>
            <a:endParaRPr b="0" lang="de-AT" sz="1900" spc="-1" strike="noStrike">
              <a:latin typeface="Arial"/>
            </a:endParaRPr>
          </a:p>
          <a:p>
            <a:pPr>
              <a:lnSpc>
                <a:spcPct val="100000"/>
              </a:lnSpc>
            </a:pPr>
            <a:r>
              <a:rPr b="0" lang="de-AT" sz="1000" spc="-1" strike="noStrike">
                <a:solidFill>
                  <a:srgbClr val="000000"/>
                </a:solidFill>
                <a:latin typeface="Verdana-Bold"/>
                <a:ea typeface="Verdana"/>
              </a:rPr>
              <a:t> </a:t>
            </a:r>
            <a:endParaRPr b="0" lang="de-AT" sz="1000" spc="-1" strike="noStrike">
              <a:latin typeface="Arial"/>
            </a:endParaRPr>
          </a:p>
          <a:p>
            <a:pPr>
              <a:lnSpc>
                <a:spcPct val="100000"/>
              </a:lnSpc>
            </a:pPr>
            <a:r>
              <a:rPr b="0" lang="de-AT" sz="1900" spc="-1" strike="noStrike">
                <a:solidFill>
                  <a:srgbClr val="000000"/>
                </a:solidFill>
                <a:latin typeface="Verdana"/>
                <a:ea typeface="Verdana"/>
              </a:rPr>
              <a:t>Und:</a:t>
            </a:r>
            <a:endParaRPr b="0" lang="de-AT" sz="1900" spc="-1" strike="noStrike">
              <a:latin typeface="Arial"/>
            </a:endParaRPr>
          </a:p>
          <a:p>
            <a:pPr>
              <a:lnSpc>
                <a:spcPct val="100000"/>
              </a:lnSpc>
            </a:pPr>
            <a:r>
              <a:rPr b="1" lang="de-AT" sz="1900" spc="-1" strike="noStrike">
                <a:solidFill>
                  <a:srgbClr val="00cd00"/>
                </a:solidFill>
                <a:latin typeface="Verdana-Bold"/>
                <a:ea typeface="Verdana-Bold"/>
              </a:rPr>
              <a:t>Ja, wir wollen niemanden ausstoßen</a:t>
            </a:r>
            <a:r>
              <a:rPr b="0" lang="de-AT" sz="1900" spc="-1" strike="noStrike">
                <a:solidFill>
                  <a:srgbClr val="00cd00"/>
                </a:solidFill>
                <a:latin typeface="Verdana"/>
                <a:ea typeface="Verdana"/>
              </a:rPr>
              <a:t>, </a:t>
            </a:r>
            <a:r>
              <a:rPr b="0" lang="de-AT" sz="1900" spc="-1" strike="noStrike">
                <a:solidFill>
                  <a:srgbClr val="000000"/>
                </a:solidFill>
                <a:latin typeface="Verdana"/>
                <a:ea typeface="Verdana"/>
              </a:rPr>
              <a:t>nicht global und nicht unmittelbar „bei uns“ im Binnenraum, also wollen wir das Teilungsmodell ändern, jede und jeder soll dazugehören </a:t>
            </a:r>
            <a:endParaRPr b="0" lang="de-AT" sz="1900" spc="-1" strike="noStrike">
              <a:latin typeface="Arial"/>
            </a:endParaRPr>
          </a:p>
          <a:p>
            <a:pPr>
              <a:lnSpc>
                <a:spcPct val="100000"/>
              </a:lnSpc>
            </a:pPr>
            <a:r>
              <a:rPr b="0" lang="de-AT" sz="1900" spc="-1" strike="noStrike">
                <a:solidFill>
                  <a:srgbClr val="000000"/>
                </a:solidFill>
                <a:latin typeface="Verdana"/>
                <a:ea typeface="Verdana"/>
              </a:rPr>
              <a:t>--- </a:t>
            </a:r>
            <a:endParaRPr b="0" lang="de-AT" sz="1900" spc="-1" strike="noStrike">
              <a:latin typeface="Arial"/>
            </a:endParaRPr>
          </a:p>
          <a:p>
            <a:pPr>
              <a:lnSpc>
                <a:spcPct val="100000"/>
              </a:lnSpc>
            </a:pPr>
            <a:r>
              <a:rPr b="0" lang="de-AT" sz="1900" spc="-1" strike="noStrike">
                <a:solidFill>
                  <a:srgbClr val="000000"/>
                </a:solidFill>
                <a:latin typeface="Verdana"/>
                <a:ea typeface="Verdana"/>
              </a:rPr>
              <a:t>  </a:t>
            </a:r>
            <a:r>
              <a:rPr b="0" lang="de-AT" sz="1900" spc="-1" strike="noStrike">
                <a:solidFill>
                  <a:srgbClr val="000000"/>
                </a:solidFill>
                <a:latin typeface="Verdana"/>
                <a:ea typeface="Verdana"/>
              </a:rPr>
              <a:t>dann erst kann die Frage sinnvoll gestellt werden:</a:t>
            </a:r>
            <a:endParaRPr b="0" lang="de-AT" sz="1900" spc="-1" strike="noStrike">
              <a:latin typeface="Arial"/>
            </a:endParaRPr>
          </a:p>
          <a:p>
            <a:pPr>
              <a:lnSpc>
                <a:spcPct val="100000"/>
              </a:lnSpc>
            </a:pPr>
            <a:r>
              <a:rPr b="1" lang="de-AT" sz="1900" spc="-1" strike="noStrike">
                <a:solidFill>
                  <a:srgbClr val="000000"/>
                </a:solidFill>
                <a:latin typeface="Verdana-Bold"/>
                <a:ea typeface="Verdana-Bold"/>
              </a:rPr>
              <a:t>Wie kann es finanziert werden? </a:t>
            </a:r>
            <a:r>
              <a:rPr b="1" lang="de-AT" sz="1900" spc="-1" strike="noStrike">
                <a:solidFill>
                  <a:srgbClr val="ff6600"/>
                </a:solidFill>
                <a:latin typeface="Verdana-Bold"/>
                <a:ea typeface="Verdana-Bold"/>
              </a:rPr>
              <a:t>(siehe Vorschlag der Attac</a:t>
            </a:r>
            <a:endParaRPr b="0" lang="de-AT" sz="1900" spc="-1" strike="noStrike">
              <a:latin typeface="Arial"/>
            </a:endParaRPr>
          </a:p>
          <a:p>
            <a:pPr>
              <a:lnSpc>
                <a:spcPct val="100000"/>
              </a:lnSpc>
            </a:pPr>
            <a:r>
              <a:rPr b="1" lang="de-AT" sz="1900" spc="-1" strike="noStrike">
                <a:solidFill>
                  <a:srgbClr val="ff6600"/>
                </a:solidFill>
                <a:latin typeface="Verdana-Bold"/>
                <a:ea typeface="Verdana-Bold"/>
              </a:rPr>
              <a:t>Inhaltsgruppe Grundeinkommen von Siegfried Kaiser)</a:t>
            </a:r>
            <a:endParaRPr b="0" lang="de-AT" sz="19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540000" y="1800000"/>
            <a:ext cx="9070200" cy="1248840"/>
          </a:xfrm>
          <a:prstGeom prst="rect">
            <a:avLst/>
          </a:prstGeom>
          <a:noFill/>
          <a:ln w="0">
            <a:noFill/>
          </a:ln>
        </p:spPr>
        <p:txBody>
          <a:bodyPr lIns="0" rIns="0" tIns="0" bIns="0" anchor="ctr">
            <a:noAutofit/>
          </a:bodyPr>
          <a:p>
            <a:pPr algn="ctr">
              <a:lnSpc>
                <a:spcPct val="100000"/>
              </a:lnSpc>
            </a:pPr>
            <a:br/>
            <a:r>
              <a:rPr b="0" lang="de-AT" sz="4400" spc="-1" strike="noStrike">
                <a:latin typeface="Arial"/>
              </a:rPr>
              <a:t>Zum Abschluss nach der Finanzierung</a:t>
            </a:r>
            <a:br/>
            <a:r>
              <a:rPr b="0" lang="de-AT" sz="4400" spc="-1" strike="noStrike">
                <a:latin typeface="Arial"/>
              </a:rPr>
              <a:t>3 Kommentare </a:t>
            </a:r>
            <a:br/>
            <a:r>
              <a:rPr b="0" lang="de-AT" sz="4400" spc="-1" strike="noStrike">
                <a:latin typeface="Arial"/>
              </a:rPr>
              <a:t>Österreich, Europa und Welt </a:t>
            </a:r>
            <a:br/>
            <a:endParaRPr b="0" lang="de-AT" sz="4400" spc="-1" strike="noStrike">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
          <p:cNvSpPr/>
          <p:nvPr/>
        </p:nvSpPr>
        <p:spPr>
          <a:xfrm>
            <a:off x="360000" y="605520"/>
            <a:ext cx="9718920" cy="4294800"/>
          </a:xfrm>
          <a:prstGeom prst="rect">
            <a:avLst/>
          </a:prstGeom>
          <a:noFill/>
          <a:ln w="0">
            <a:noFill/>
          </a:ln>
        </p:spPr>
        <p:style>
          <a:lnRef idx="0"/>
          <a:fillRef idx="0"/>
          <a:effectRef idx="0"/>
          <a:fontRef idx="minor"/>
        </p:style>
        <p:txBody>
          <a:bodyPr lIns="90000" rIns="90000" tIns="45000" bIns="45000" anchor="t">
            <a:noAutofit/>
          </a:bodyPr>
          <a:p>
            <a:pPr algn="ctr">
              <a:lnSpc>
                <a:spcPct val="102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1" lang="de-AT" sz="2800" spc="-1" strike="noStrike">
                <a:solidFill>
                  <a:srgbClr val="000000"/>
                </a:solidFill>
                <a:latin typeface="Verdana"/>
                <a:ea typeface="Verdana"/>
              </a:rPr>
              <a:t>Österreich </a:t>
            </a:r>
            <a:br/>
            <a:r>
              <a:rPr b="1" lang="de-AT" sz="2800" spc="-1" strike="noStrike">
                <a:solidFill>
                  <a:srgbClr val="000000"/>
                </a:solidFill>
                <a:latin typeface="Verdana"/>
                <a:ea typeface="Verdana"/>
              </a:rPr>
              <a:t>BGE-</a:t>
            </a:r>
            <a:r>
              <a:rPr b="1" lang="de-AT" sz="2000" spc="-1" strike="noStrike">
                <a:solidFill>
                  <a:srgbClr val="000000"/>
                </a:solidFill>
                <a:latin typeface="Verdana"/>
                <a:ea typeface="Verdana"/>
              </a:rPr>
              <a:t>Volksbegehren</a:t>
            </a:r>
            <a:endParaRPr b="0" lang="de-AT" sz="20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20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1" lang="de-AT" sz="1800" spc="-1" strike="noStrike">
                <a:solidFill>
                  <a:srgbClr val="000000"/>
                </a:solidFill>
                <a:latin typeface="Verdana"/>
                <a:ea typeface="Verdana"/>
              </a:rPr>
              <a:t>Bedingungsloses Grundeinkommen umsetzen!:</a:t>
            </a: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Verdana"/>
                <a:ea typeface="Verdana"/>
              </a:rPr>
              <a:t>Wir fordern den Gesetzgeber auf, durch bundesverfassungsgesetzliche Regelungen, ein Bedingungsloses Grundeinkommen (BGE) einzuführen.</a:t>
            </a: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Verdana"/>
                <a:ea typeface="Verdana"/>
              </a:rPr>
              <a:t>Dieses soll jeder Person mit Hauptwohnsitz in Österreich ein menschenwürdiges</a:t>
            </a: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Verdana"/>
                <a:ea typeface="Verdana"/>
              </a:rPr>
              <a:t>Dasein und echte Teilhabe an der Gesellschaft ermöglichen.</a:t>
            </a: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1800" spc="-1" strike="noStrike">
              <a:latin typeface="Arial"/>
            </a:endParaRPr>
          </a:p>
          <a:p>
            <a:pPr>
              <a:lnSpc>
                <a:spcPct val="100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Verdana"/>
                <a:ea typeface="Verdana"/>
              </a:rPr>
              <a:t>Höhe, Finanzierung und Umsetzung sollen in einem Prozess, an dem die Zivilgesellschaft maßgeblich beteiligt ist, gesetzlich verankert werden.</a:t>
            </a:r>
            <a:endParaRPr b="0" lang="de-AT" sz="18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
          <p:cNvSpPr/>
          <p:nvPr/>
        </p:nvSpPr>
        <p:spPr>
          <a:xfrm>
            <a:off x="540000" y="720000"/>
            <a:ext cx="8818920" cy="17575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de-AT" sz="2800" spc="-1" strike="noStrike">
                <a:solidFill>
                  <a:srgbClr val="000000"/>
                </a:solidFill>
                <a:latin typeface="Verdana"/>
                <a:ea typeface="Microsoft YaHei"/>
              </a:rPr>
              <a:t>                            </a:t>
            </a:r>
            <a:r>
              <a:rPr b="1" lang="de-AT" sz="2800" spc="-1" strike="noStrike">
                <a:solidFill>
                  <a:srgbClr val="000000"/>
                </a:solidFill>
                <a:latin typeface="Verdana"/>
                <a:ea typeface="Microsoft YaHei"/>
              </a:rPr>
              <a:t>Europa</a:t>
            </a:r>
            <a:endParaRPr b="0" lang="de-AT" sz="2800" spc="-1" strike="noStrike">
              <a:latin typeface="Arial"/>
            </a:endParaRPr>
          </a:p>
          <a:p>
            <a:pPr>
              <a:lnSpc>
                <a:spcPct val="100000"/>
              </a:lnSpc>
            </a:pPr>
            <a:r>
              <a:rPr b="1" lang="de-AT" sz="2000" spc="-1" strike="noStrike">
                <a:solidFill>
                  <a:srgbClr val="000000"/>
                </a:solidFill>
                <a:latin typeface="Verdana"/>
                <a:ea typeface="Verdana"/>
              </a:rPr>
              <a:t>                 </a:t>
            </a:r>
            <a:r>
              <a:rPr b="1" lang="de-AT" sz="2000" spc="-1" strike="noStrike">
                <a:solidFill>
                  <a:srgbClr val="000000"/>
                </a:solidFill>
                <a:latin typeface="Verdana"/>
                <a:ea typeface="Verdana"/>
              </a:rPr>
              <a:t>Europäische BürgerInnen-Initiative</a:t>
            </a:r>
            <a:r>
              <a:rPr b="1" lang="de-AT" sz="2800" spc="-1" strike="noStrike">
                <a:solidFill>
                  <a:srgbClr val="000000"/>
                </a:solidFill>
                <a:latin typeface="Verdana"/>
                <a:ea typeface="Microsoft YaHei"/>
              </a:rPr>
              <a:t> </a:t>
            </a:r>
            <a:br/>
            <a:r>
              <a:rPr b="1" lang="de-AT" sz="2000" spc="-1" strike="noStrike">
                <a:solidFill>
                  <a:srgbClr val="000000"/>
                </a:solidFill>
                <a:latin typeface="Verdana"/>
                <a:ea typeface="Verdana"/>
              </a:rPr>
              <a:t>Start Bedingungslose Grundeinkommen in der gesamten EU</a:t>
            </a:r>
            <a:endParaRPr b="0" lang="de-AT" sz="2000" spc="-1" strike="noStrike">
              <a:latin typeface="Arial"/>
            </a:endParaRPr>
          </a:p>
          <a:p>
            <a:pPr>
              <a:lnSpc>
                <a:spcPct val="100000"/>
              </a:lnSpc>
            </a:pPr>
            <a:endParaRPr b="0" lang="de-AT" sz="2000" spc="-1" strike="noStrike">
              <a:latin typeface="Arial"/>
            </a:endParaRPr>
          </a:p>
        </p:txBody>
      </p:sp>
      <p:sp>
        <p:nvSpPr>
          <p:cNvPr id="184" name=""/>
          <p:cNvSpPr/>
          <p:nvPr/>
        </p:nvSpPr>
        <p:spPr>
          <a:xfrm>
            <a:off x="-299160" y="2700000"/>
            <a:ext cx="10740960" cy="28724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de-AT" sz="2000" spc="-1" strike="noStrike">
                <a:solidFill>
                  <a:srgbClr val="000000"/>
                </a:solidFill>
                <a:latin typeface="Verdana"/>
                <a:ea typeface="Verdana"/>
              </a:rPr>
              <a:t>      </a:t>
            </a:r>
            <a:r>
              <a:rPr b="1" lang="de-AT" sz="2000" spc="-1" strike="noStrike">
                <a:solidFill>
                  <a:srgbClr val="000000"/>
                </a:solidFill>
                <a:latin typeface="Verdana"/>
                <a:ea typeface="Verdana"/>
              </a:rPr>
              <a:t>Parallel dazu</a:t>
            </a:r>
            <a:r>
              <a:rPr b="0" lang="de-AT" sz="2000" spc="-1" strike="noStrike">
                <a:solidFill>
                  <a:srgbClr val="000000"/>
                </a:solidFill>
                <a:latin typeface="Verdana"/>
                <a:ea typeface="Verdana"/>
              </a:rPr>
              <a:t> wurde die Registrierung </a:t>
            </a:r>
            <a:r>
              <a:rPr b="1" lang="de-AT" sz="2000" spc="-1" strike="noStrike">
                <a:solidFill>
                  <a:srgbClr val="000000"/>
                </a:solidFill>
                <a:latin typeface="Verdana"/>
                <a:ea typeface="Verdana"/>
              </a:rPr>
              <a:t>„Start Unconditional Basic </a:t>
            </a:r>
            <a:endParaRPr b="0" lang="de-AT" sz="2000" spc="-1" strike="noStrike">
              <a:latin typeface="Arial"/>
            </a:endParaRPr>
          </a:p>
          <a:p>
            <a:pPr>
              <a:lnSpc>
                <a:spcPct val="100000"/>
              </a:lnSpc>
            </a:pPr>
            <a:r>
              <a:rPr b="1" lang="de-AT" sz="2000" spc="-1" strike="noStrike">
                <a:solidFill>
                  <a:srgbClr val="000000"/>
                </a:solidFill>
                <a:latin typeface="Verdana"/>
                <a:ea typeface="Verdana"/>
              </a:rPr>
              <a:t>      </a:t>
            </a:r>
            <a:r>
              <a:rPr b="1" lang="de-AT" sz="2000" spc="-1" strike="noStrike">
                <a:solidFill>
                  <a:srgbClr val="000000"/>
                </a:solidFill>
                <a:latin typeface="Verdana"/>
                <a:ea typeface="Verdana"/>
              </a:rPr>
              <a:t>Incomes throughout the EU“</a:t>
            </a:r>
            <a:r>
              <a:rPr b="0" lang="de-AT" sz="2000" spc="-1" strike="noStrike">
                <a:solidFill>
                  <a:srgbClr val="000000"/>
                </a:solidFill>
                <a:latin typeface="Verdana"/>
                <a:ea typeface="Verdana"/>
              </a:rPr>
              <a:t> erreicht, die </a:t>
            </a:r>
            <a:r>
              <a:rPr b="1" lang="de-AT" sz="2000" spc="-1" strike="noStrike">
                <a:solidFill>
                  <a:srgbClr val="000000"/>
                </a:solidFill>
                <a:latin typeface="Verdana"/>
                <a:ea typeface="Verdana"/>
              </a:rPr>
              <a:t>ab 25. Sept. 2020</a:t>
            </a:r>
            <a:endParaRPr b="0" lang="de-AT" sz="2000" spc="-1" strike="noStrike">
              <a:latin typeface="Arial"/>
            </a:endParaRPr>
          </a:p>
          <a:p>
            <a:pPr>
              <a:lnSpc>
                <a:spcPct val="100000"/>
              </a:lnSpc>
            </a:pPr>
            <a:r>
              <a:rPr b="0" lang="de-AT" sz="2000" spc="-1" strike="noStrike">
                <a:solidFill>
                  <a:srgbClr val="000000"/>
                </a:solidFill>
                <a:latin typeface="Verdana"/>
                <a:ea typeface="Verdana"/>
              </a:rPr>
              <a:t>      </a:t>
            </a:r>
            <a:r>
              <a:rPr b="0" lang="de-AT" sz="2000" spc="-1" strike="noStrike">
                <a:solidFill>
                  <a:srgbClr val="000000"/>
                </a:solidFill>
                <a:latin typeface="Verdana"/>
                <a:ea typeface="Verdana"/>
              </a:rPr>
              <a:t>unterschrieben werden kann!</a:t>
            </a:r>
            <a:endParaRPr b="0" lang="de-AT" sz="2000" spc="-1" strike="noStrike">
              <a:latin typeface="Arial"/>
            </a:endParaRPr>
          </a:p>
          <a:p>
            <a:pPr>
              <a:lnSpc>
                <a:spcPct val="100000"/>
              </a:lnSpc>
            </a:pPr>
            <a:endParaRPr b="0" lang="de-AT" sz="2000" spc="-1" strike="noStrike">
              <a:latin typeface="Arial"/>
            </a:endParaRPr>
          </a:p>
          <a:p>
            <a:pPr>
              <a:lnSpc>
                <a:spcPct val="100000"/>
              </a:lnSpc>
            </a:pPr>
            <a:r>
              <a:rPr b="0" lang="zxx" sz="2000" spc="-1" strike="noStrike" u="sng">
                <a:solidFill>
                  <a:srgbClr val="000080"/>
                </a:solidFill>
                <a:uFillTx/>
                <a:latin typeface="Verdana"/>
                <a:ea typeface="Liberation Serif;Times New Roman"/>
              </a:rPr>
              <a:t>       </a:t>
            </a:r>
            <a:r>
              <a:rPr b="0" lang="zxx" sz="2000" spc="-1" strike="noStrike" u="sng">
                <a:solidFill>
                  <a:srgbClr val="0000ff"/>
                </a:solidFill>
                <a:uFillTx/>
                <a:latin typeface="Verdana"/>
                <a:ea typeface="Liberation Serif;Times New Roman"/>
                <a:hlinkClick r:id="rId1"/>
              </a:rPr>
              <a:t>http://ec.europa.eu/citizens-initiative/public/initiatives/open/details/</a:t>
            </a:r>
            <a:endParaRPr b="0" lang="de-AT" sz="2000" spc="-1" strike="noStrike">
              <a:latin typeface="Arial"/>
            </a:endParaRPr>
          </a:p>
          <a:p>
            <a:pPr>
              <a:lnSpc>
                <a:spcPct val="100000"/>
              </a:lnSpc>
            </a:pPr>
            <a:r>
              <a:rPr b="0" lang="zxx" sz="2000" spc="-1" strike="noStrike" u="sng">
                <a:solidFill>
                  <a:srgbClr val="000080"/>
                </a:solidFill>
                <a:uFillTx/>
                <a:latin typeface="Verdana"/>
                <a:ea typeface="Verdana"/>
              </a:rPr>
              <a:t>       </a:t>
            </a:r>
            <a:r>
              <a:rPr b="0" lang="zxx" sz="2000" spc="-1" strike="noStrike" u="sng">
                <a:solidFill>
                  <a:srgbClr val="000080"/>
                </a:solidFill>
                <a:uFillTx/>
                <a:latin typeface="Verdana"/>
                <a:ea typeface="Verdana"/>
              </a:rPr>
              <a:t>2020/000003</a:t>
            </a:r>
            <a:endParaRPr b="0" lang="de-AT" sz="2000" spc="-1" strike="noStrike">
              <a:latin typeface="Arial"/>
            </a:endParaRPr>
          </a:p>
          <a:p>
            <a:pPr>
              <a:lnSpc>
                <a:spcPct val="100000"/>
              </a:lnSpc>
            </a:pPr>
            <a:endParaRPr b="0" lang="de-AT" sz="2000" spc="-1" strike="noStrike">
              <a:latin typeface="Arial"/>
            </a:endParaRPr>
          </a:p>
          <a:p>
            <a:pPr>
              <a:lnSpc>
                <a:spcPct val="100000"/>
              </a:lnSpc>
            </a:pPr>
            <a:r>
              <a:rPr b="0" lang="de-AT" sz="2000" spc="-1" strike="noStrike">
                <a:solidFill>
                  <a:srgbClr val="000000"/>
                </a:solidFill>
                <a:latin typeface="Verdana"/>
                <a:ea typeface="Verdana"/>
              </a:rPr>
              <a:t> </a:t>
            </a:r>
            <a:endParaRPr b="0" lang="de-AT" sz="2000" spc="-1" strike="noStrike">
              <a:latin typeface="Arial"/>
            </a:endParaRPr>
          </a:p>
          <a:p>
            <a:pPr>
              <a:lnSpc>
                <a:spcPct val="100000"/>
              </a:lnSpc>
            </a:pPr>
            <a:r>
              <a:rPr b="1" lang="de-AT" sz="2000" spc="-1" strike="noStrike">
                <a:solidFill>
                  <a:srgbClr val="000000"/>
                </a:solidFill>
                <a:latin typeface="Verdana"/>
                <a:ea typeface="Verdana"/>
              </a:rPr>
              <a:t>       </a:t>
            </a:r>
            <a:endParaRPr b="0" lang="de-AT" sz="2000" spc="-1" strike="noStrike">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
          <p:cNvSpPr/>
          <p:nvPr/>
        </p:nvSpPr>
        <p:spPr>
          <a:xfrm>
            <a:off x="3602520" y="360000"/>
            <a:ext cx="2896920" cy="71892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de-AT" sz="3200" spc="-1" strike="noStrike">
                <a:solidFill>
                  <a:srgbClr val="000000"/>
                </a:solidFill>
                <a:latin typeface="Verdana"/>
                <a:ea typeface="Verdana"/>
              </a:rPr>
              <a:t>Gegenstand</a:t>
            </a:r>
            <a:endParaRPr b="0" lang="de-AT" sz="3200" spc="-1" strike="noStrike">
              <a:latin typeface="Arial"/>
            </a:endParaRPr>
          </a:p>
        </p:txBody>
      </p:sp>
      <p:sp>
        <p:nvSpPr>
          <p:cNvPr id="186" name=""/>
          <p:cNvSpPr/>
          <p:nvPr/>
        </p:nvSpPr>
        <p:spPr>
          <a:xfrm>
            <a:off x="144000" y="1869480"/>
            <a:ext cx="9814320" cy="22539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de-AT" sz="2000" spc="-1" strike="noStrike">
                <a:solidFill>
                  <a:srgbClr val="000000"/>
                </a:solidFill>
                <a:latin typeface="Verdana"/>
                <a:ea typeface="Arial;sans-serif"/>
              </a:rPr>
              <a:t>Unser Ziel ist es, als Grundlage für die Existenzsicherung und die gesellschaftliche Teilhabe jedes Menschen im Rahmen der EU-Wirtschaftspolitik bedingungslose Grundeinkommen in der gesamten EU einzuführen.</a:t>
            </a:r>
            <a:endParaRPr b="0" lang="de-AT" sz="2000" spc="-1" strike="noStrike">
              <a:latin typeface="Arial"/>
            </a:endParaRPr>
          </a:p>
          <a:p>
            <a:pPr>
              <a:lnSpc>
                <a:spcPct val="100000"/>
              </a:lnSpc>
            </a:pPr>
            <a:r>
              <a:rPr b="0" lang="de-AT" sz="2000" spc="-1" strike="noStrike">
                <a:solidFill>
                  <a:srgbClr val="000000"/>
                </a:solidFill>
                <a:latin typeface="Verdana"/>
                <a:ea typeface="Arial;sans-serif"/>
              </a:rPr>
              <a:t> </a:t>
            </a:r>
            <a:endParaRPr b="0" lang="de-AT" sz="2000" spc="-1" strike="noStrike">
              <a:latin typeface="Arial"/>
            </a:endParaRPr>
          </a:p>
          <a:p>
            <a:pPr>
              <a:lnSpc>
                <a:spcPct val="100000"/>
              </a:lnSpc>
            </a:pPr>
            <a:r>
              <a:rPr b="0" lang="de-AT" sz="2000" spc="-1" strike="noStrike">
                <a:solidFill>
                  <a:srgbClr val="000000"/>
                </a:solidFill>
                <a:latin typeface="Verdana"/>
                <a:ea typeface="Arial;sans-serif"/>
              </a:rPr>
              <a:t>Dieses Ziel soll unter Wahrung der der EU durch die Verträge übertragenen Zuständigkeiten erreicht werden.</a:t>
            </a:r>
            <a:endParaRPr b="0" lang="de-AT" sz="20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
          <p:cNvSpPr/>
          <p:nvPr/>
        </p:nvSpPr>
        <p:spPr>
          <a:xfrm>
            <a:off x="540360" y="225360"/>
            <a:ext cx="9069840" cy="945000"/>
          </a:xfrm>
          <a:prstGeom prst="rect">
            <a:avLst/>
          </a:prstGeom>
          <a:noFill/>
          <a:ln w="0">
            <a:noFill/>
          </a:ln>
        </p:spPr>
        <p:style>
          <a:lnRef idx="0"/>
          <a:fillRef idx="0"/>
          <a:effectRef idx="0"/>
          <a:fontRef idx="minor"/>
        </p:style>
        <p:txBody>
          <a:bodyPr lIns="0" rIns="0" tIns="0" bIns="0" anchor="ctr">
            <a:noAutofit/>
          </a:bodyPr>
          <a:p>
            <a:pPr algn="ctr">
              <a:lnSpc>
                <a:spcPct val="102000"/>
              </a:lnSpc>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1" lang="de-AT" sz="3600" spc="-1" strike="noStrike">
                <a:solidFill>
                  <a:srgbClr val="000000"/>
                </a:solidFill>
                <a:latin typeface="Verdana"/>
                <a:ea typeface="Verdana"/>
              </a:rPr>
              <a:t>Ziel</a:t>
            </a:r>
            <a:endParaRPr b="0" lang="de-AT" sz="3600" spc="-1" strike="noStrike">
              <a:latin typeface="Arial"/>
            </a:endParaRPr>
          </a:p>
        </p:txBody>
      </p:sp>
      <p:sp>
        <p:nvSpPr>
          <p:cNvPr id="188" name=""/>
          <p:cNvSpPr/>
          <p:nvPr/>
        </p:nvSpPr>
        <p:spPr>
          <a:xfrm>
            <a:off x="360000" y="1096560"/>
            <a:ext cx="9358920" cy="38001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de-AT" sz="2000" spc="-1" strike="noStrike">
                <a:solidFill>
                  <a:srgbClr val="000000"/>
                </a:solidFill>
                <a:latin typeface="Verdana"/>
                <a:ea typeface="Verdana"/>
              </a:rPr>
              <a:t>Wir fordern die Europäische Kommission auf, einen Vorschlag für bedingungslose Grundeinkommen in der gesamten EU zu machen, welche die regionalen Ungleichheiten verringern, um den wirtschaftlichen, sozialen und territorialen Zusammenhalt in der EU zu stärken. </a:t>
            </a:r>
            <a:endParaRPr b="0" lang="de-AT" sz="2000" spc="-1" strike="noStrike">
              <a:latin typeface="Arial"/>
            </a:endParaRPr>
          </a:p>
          <a:p>
            <a:pPr>
              <a:lnSpc>
                <a:spcPct val="100000"/>
              </a:lnSpc>
            </a:pPr>
            <a:endParaRPr b="0" lang="de-AT" sz="2000" spc="-1" strike="noStrike">
              <a:latin typeface="Arial"/>
            </a:endParaRPr>
          </a:p>
          <a:p>
            <a:pPr>
              <a:lnSpc>
                <a:spcPct val="100000"/>
              </a:lnSpc>
            </a:pPr>
            <a:r>
              <a:rPr b="0" lang="de-AT" sz="2000" spc="-1" strike="noStrike">
                <a:solidFill>
                  <a:srgbClr val="000000"/>
                </a:solidFill>
                <a:latin typeface="Verdana"/>
                <a:ea typeface="Verdana"/>
              </a:rPr>
              <a:t>Damit soll das Ziel der gemeinsamen Erklärung des Europäischen Rates, des Europäischen Parlamentes und der Europäischen Kommission von 2017 verwirklicht werden, dass zur Bekämpfung von Ungleichheit "die EU und ihre Mitgliedsstaaten auch effiziente, nachhaltige und gerechte Sozialschutzsysteme unterstützen werden, um Grundeinkommen zu garantieren."</a:t>
            </a:r>
            <a:endParaRPr b="0" lang="de-AT" sz="2000" spc="-1" strike="noStrike">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
          <p:cNvSpPr/>
          <p:nvPr/>
        </p:nvSpPr>
        <p:spPr>
          <a:xfrm>
            <a:off x="150120" y="900000"/>
            <a:ext cx="9802080" cy="332208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1" lang="de-AT" sz="3600" spc="-1" strike="noStrike">
                <a:solidFill>
                  <a:srgbClr val="000000"/>
                </a:solidFill>
                <a:latin typeface="Arial"/>
                <a:ea typeface="DejaVu Sans"/>
              </a:rPr>
              <a:t>WELT</a:t>
            </a:r>
            <a:endParaRPr b="0" lang="de-AT" sz="3600" spc="-1" strike="noStrike">
              <a:latin typeface="Arial"/>
            </a:endParaRPr>
          </a:p>
          <a:p>
            <a:pPr>
              <a:lnSpc>
                <a:spcPct val="100000"/>
              </a:lnSpc>
            </a:pPr>
            <a:r>
              <a:rPr b="1" lang="de-AT" sz="2000" spc="-1" strike="noStrike">
                <a:solidFill>
                  <a:srgbClr val="000000"/>
                </a:solidFill>
                <a:latin typeface="Verdana"/>
                <a:ea typeface="DejaVu Sans"/>
              </a:rPr>
              <a:t>Auf einer Welt-Karte werden alle Netzwerke, die sich für ein Bedingungslosen Grundeinkommen engagieren, dargestellt und können sich durch die auf der „Landkarte“ angegebenen Informationen vernetzen.</a:t>
            </a:r>
            <a:endParaRPr b="0" lang="de-AT" sz="2000" spc="-1" strike="noStrike">
              <a:latin typeface="Arial"/>
            </a:endParaRPr>
          </a:p>
          <a:p>
            <a:pPr>
              <a:lnSpc>
                <a:spcPct val="100000"/>
              </a:lnSpc>
            </a:pPr>
            <a:r>
              <a:rPr b="0" lang="de-AT" sz="2000" spc="-1" strike="noStrike">
                <a:solidFill>
                  <a:srgbClr val="000000"/>
                </a:solidFill>
                <a:latin typeface="Verdana"/>
                <a:ea typeface="Microsoft YaHei"/>
              </a:rPr>
              <a:t>    </a:t>
            </a:r>
            <a:r>
              <a:rPr b="0" lang="de-AT" sz="2000" spc="-1" strike="noStrike">
                <a:solidFill>
                  <a:srgbClr val="000000"/>
                </a:solidFill>
                <a:latin typeface="Verdana"/>
                <a:ea typeface="Microsoft YaHei"/>
              </a:rPr>
              <a:t>Derzeit sind Angaben von 45 Ländern und 132 Netzwerken eingetragen.</a:t>
            </a:r>
            <a:endParaRPr b="0" lang="de-AT" sz="2000" spc="-1" strike="noStrike">
              <a:latin typeface="Arial"/>
            </a:endParaRPr>
          </a:p>
          <a:p>
            <a:pPr>
              <a:lnSpc>
                <a:spcPct val="100000"/>
              </a:lnSpc>
            </a:pPr>
            <a:endParaRPr b="0" lang="de-AT" sz="2000" spc="-1" strike="noStrike">
              <a:latin typeface="Arial"/>
            </a:endParaRPr>
          </a:p>
          <a:p>
            <a:pPr>
              <a:lnSpc>
                <a:spcPct val="100000"/>
              </a:lnSpc>
            </a:pPr>
            <a:endParaRPr b="0" lang="de-AT" sz="2000" spc="-1" strike="noStrike">
              <a:latin typeface="Arial"/>
            </a:endParaRPr>
          </a:p>
          <a:p>
            <a:pPr>
              <a:lnSpc>
                <a:spcPct val="100000"/>
              </a:lnSpc>
            </a:pPr>
            <a:r>
              <a:rPr b="0" lang="de-AT" sz="1600" spc="-1" strike="noStrike">
                <a:solidFill>
                  <a:srgbClr val="000000"/>
                </a:solidFill>
                <a:latin typeface="Verdana"/>
                <a:ea typeface="Microsoft YaHei"/>
              </a:rPr>
              <a:t>https://www.ubi-advocates.org/kopyas%B1-unclustered-e-global-map-of</a:t>
            </a:r>
            <a:endParaRPr b="0" lang="de-AT" sz="1600" spc="-1" strike="noStrike">
              <a:latin typeface="Arial"/>
            </a:endParaRPr>
          </a:p>
          <a:p>
            <a:pPr>
              <a:lnSpc>
                <a:spcPct val="100000"/>
              </a:lnSpc>
            </a:pPr>
            <a:endParaRPr b="0" lang="de-AT" sz="16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3" name=""/>
          <p:cNvSpPr/>
          <p:nvPr/>
        </p:nvSpPr>
        <p:spPr>
          <a:xfrm>
            <a:off x="431640" y="5364000"/>
            <a:ext cx="9029520" cy="150804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54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1800" spc="-1" strike="noStrike">
              <a:latin typeface="Arial"/>
            </a:endParaRPr>
          </a:p>
          <a:p>
            <a:pPr>
              <a:lnSpc>
                <a:spcPct val="100000"/>
              </a:lnSpc>
              <a:spcBef>
                <a:spcPts val="575"/>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2200" spc="-1" strike="noStrike">
                <a:solidFill>
                  <a:srgbClr val="000000"/>
                </a:solidFill>
                <a:latin typeface="Times New Roman"/>
                <a:ea typeface="DejaVu Sans"/>
              </a:rPr>
              <a:t>                  </a:t>
            </a:r>
            <a:r>
              <a:rPr b="0" lang="de-AT" sz="2200" spc="-1" strike="noStrike">
                <a:solidFill>
                  <a:srgbClr val="000000"/>
                </a:solidFill>
                <a:latin typeface="Times New Roman"/>
                <a:ea typeface="DejaVu Sans"/>
              </a:rPr>
              <a:t>Weltweit: </a:t>
            </a:r>
            <a:r>
              <a:rPr b="1" lang="de-AT" sz="2200" spc="-1" strike="noStrike">
                <a:solidFill>
                  <a:srgbClr val="000000"/>
                </a:solidFill>
                <a:latin typeface="Times New Roman"/>
                <a:ea typeface="DejaVu Sans"/>
              </a:rPr>
              <a:t>B</a:t>
            </a:r>
            <a:r>
              <a:rPr b="0" lang="de-AT" sz="2200" spc="-1" strike="noStrike">
                <a:solidFill>
                  <a:srgbClr val="000000"/>
                </a:solidFill>
                <a:latin typeface="Times New Roman"/>
                <a:ea typeface="DejaVu Sans"/>
              </a:rPr>
              <a:t>asic </a:t>
            </a:r>
            <a:r>
              <a:rPr b="1" lang="de-AT" sz="2200" spc="-1" strike="noStrike">
                <a:solidFill>
                  <a:srgbClr val="000000"/>
                </a:solidFill>
                <a:latin typeface="Times New Roman"/>
                <a:ea typeface="DejaVu Sans"/>
              </a:rPr>
              <a:t>I</a:t>
            </a:r>
            <a:r>
              <a:rPr b="0" lang="de-AT" sz="2200" spc="-1" strike="noStrike">
                <a:solidFill>
                  <a:srgbClr val="000000"/>
                </a:solidFill>
                <a:latin typeface="Times New Roman"/>
                <a:ea typeface="DejaVu Sans"/>
              </a:rPr>
              <a:t>ncome </a:t>
            </a:r>
            <a:r>
              <a:rPr b="1" lang="de-AT" sz="2200" spc="-1" strike="noStrike">
                <a:solidFill>
                  <a:srgbClr val="000000"/>
                </a:solidFill>
                <a:latin typeface="Times New Roman"/>
                <a:ea typeface="DejaVu Sans"/>
              </a:rPr>
              <a:t>E</a:t>
            </a:r>
            <a:r>
              <a:rPr b="0" lang="de-AT" sz="2200" spc="-1" strike="noStrike">
                <a:solidFill>
                  <a:srgbClr val="000000"/>
                </a:solidFill>
                <a:latin typeface="Times New Roman"/>
                <a:ea typeface="DejaVu Sans"/>
              </a:rPr>
              <a:t>arth </a:t>
            </a:r>
            <a:r>
              <a:rPr b="1" lang="de-AT" sz="2200" spc="-1" strike="noStrike">
                <a:solidFill>
                  <a:srgbClr val="000000"/>
                </a:solidFill>
                <a:latin typeface="Times New Roman"/>
                <a:ea typeface="DejaVu Sans"/>
              </a:rPr>
              <a:t>N</a:t>
            </a:r>
            <a:r>
              <a:rPr b="0" lang="de-AT" sz="2200" spc="-1" strike="noStrike">
                <a:solidFill>
                  <a:srgbClr val="000000"/>
                </a:solidFill>
                <a:latin typeface="Times New Roman"/>
                <a:ea typeface="DejaVu Sans"/>
              </a:rPr>
              <a:t>etwork (</a:t>
            </a:r>
            <a:r>
              <a:rPr b="1" lang="de-AT" sz="2200" spc="-1" strike="noStrike">
                <a:solidFill>
                  <a:srgbClr val="000000"/>
                </a:solidFill>
                <a:latin typeface="Times New Roman"/>
                <a:ea typeface="DejaVu Sans"/>
              </a:rPr>
              <a:t>BIEN</a:t>
            </a:r>
            <a:r>
              <a:rPr b="0" lang="de-AT" sz="2200" spc="-1" strike="noStrike">
                <a:solidFill>
                  <a:srgbClr val="000000"/>
                </a:solidFill>
                <a:latin typeface="Times New Roman"/>
                <a:ea typeface="DejaVu Sans"/>
              </a:rPr>
              <a:t>)</a:t>
            </a:r>
            <a:endParaRPr b="0" lang="de-AT" sz="2200" spc="-1" strike="noStrike">
              <a:latin typeface="Arial"/>
            </a:endParaRPr>
          </a:p>
          <a:p>
            <a:pPr>
              <a:lnSpc>
                <a:spcPct val="54000"/>
              </a:lnSpc>
              <a:spcBef>
                <a:spcPts val="575"/>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2200" spc="-1" strike="noStrike">
                <a:solidFill>
                  <a:srgbClr val="000000"/>
                </a:solidFill>
                <a:latin typeface="Times New Roman"/>
                <a:ea typeface="DejaVu Sans"/>
              </a:rPr>
              <a:t> </a:t>
            </a:r>
            <a:endParaRPr b="0" lang="de-AT" sz="2200" spc="-1" strike="noStrike">
              <a:latin typeface="Arial"/>
            </a:endParaRPr>
          </a:p>
        </p:txBody>
      </p:sp>
      <p:sp>
        <p:nvSpPr>
          <p:cNvPr id="124" name="PlaceHolder 1"/>
          <p:cNvSpPr>
            <a:spLocks noGrp="1"/>
          </p:cNvSpPr>
          <p:nvPr>
            <p:ph type="title"/>
          </p:nvPr>
        </p:nvSpPr>
        <p:spPr>
          <a:xfrm>
            <a:off x="503280" y="1920600"/>
            <a:ext cx="9027720" cy="1249200"/>
          </a:xfrm>
          <a:prstGeom prst="rect">
            <a:avLst/>
          </a:prstGeom>
          <a:noFill/>
          <a:ln w="0">
            <a:noFill/>
          </a:ln>
        </p:spPr>
        <p:txBody>
          <a:bodyPr lIns="0" rIns="0" tIns="0" bIns="0" anchor="ctr">
            <a:noAutofit/>
          </a:bodyPr>
          <a:p>
            <a:pPr algn="ctr"/>
            <a:endParaRPr b="0" lang="de-AT" sz="4400" spc="-1" strike="noStrike">
              <a:latin typeface="Arial"/>
            </a:endParaRPr>
          </a:p>
        </p:txBody>
      </p:sp>
      <p:sp>
        <p:nvSpPr>
          <p:cNvPr id="125" name=""/>
          <p:cNvSpPr/>
          <p:nvPr/>
        </p:nvSpPr>
        <p:spPr>
          <a:xfrm>
            <a:off x="431640" y="4572000"/>
            <a:ext cx="9029520" cy="1641240"/>
          </a:xfrm>
          <a:prstGeom prst="rect">
            <a:avLst/>
          </a:prstGeom>
          <a:solidFill>
            <a:srgbClr val="99ccff"/>
          </a:solidFill>
          <a:ln w="0">
            <a:noFill/>
          </a:ln>
        </p:spPr>
        <p:style>
          <a:lnRef idx="0"/>
          <a:fillRef idx="0"/>
          <a:effectRef idx="0"/>
          <a:fontRef idx="minor"/>
        </p:style>
        <p:txBody>
          <a:bodyPr lIns="90000" rIns="90000" tIns="681840" bIns="46800" anchor="t">
            <a:noAutofit/>
          </a:bodyPr>
          <a:p>
            <a:pPr>
              <a:lnSpc>
                <a:spcPct val="100000"/>
              </a:lnSpc>
              <a:spcBef>
                <a:spcPts val="524"/>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1" lang="de-AT" sz="2000" spc="-1" strike="noStrike">
                <a:solidFill>
                  <a:srgbClr val="ff0000"/>
                </a:solidFill>
                <a:latin typeface="Times New Roman"/>
                <a:ea typeface="DejaVu Sans"/>
              </a:rPr>
              <a:t>   </a:t>
            </a:r>
            <a:endParaRPr b="0" lang="de-AT" sz="2000" spc="-1" strike="noStrike">
              <a:latin typeface="Arial"/>
            </a:endParaRPr>
          </a:p>
          <a:p>
            <a:pPr>
              <a:lnSpc>
                <a:spcPct val="100000"/>
              </a:lnSpc>
              <a:spcBef>
                <a:spcPts val="524"/>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1" lang="de-AT" sz="2000" spc="-1" strike="noStrike">
                <a:solidFill>
                  <a:srgbClr val="ff0000"/>
                </a:solidFill>
                <a:latin typeface="Times New Roman"/>
                <a:ea typeface="DejaVu Sans"/>
              </a:rPr>
              <a:t>   </a:t>
            </a:r>
            <a:r>
              <a:rPr b="1" lang="de-AT" sz="2000" spc="-1" strike="noStrike">
                <a:solidFill>
                  <a:srgbClr val="ffffff"/>
                </a:solidFill>
                <a:latin typeface="Times New Roman"/>
                <a:ea typeface="DejaVu Sans"/>
              </a:rPr>
              <a:t>Die Europäische BürgerInnen - Initiative (EBI) zum BGE auf dem Weg</a:t>
            </a:r>
            <a:endParaRPr b="0" lang="de-AT" sz="2000" spc="-1" strike="noStrike">
              <a:latin typeface="Arial"/>
            </a:endParaRPr>
          </a:p>
          <a:p>
            <a:pPr>
              <a:lnSpc>
                <a:spcPct val="100000"/>
              </a:lnSpc>
              <a:spcBef>
                <a:spcPts val="524"/>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endParaRPr b="0" lang="de-AT" sz="2000" spc="-1" strike="noStrike">
              <a:latin typeface="Arial"/>
            </a:endParaRPr>
          </a:p>
        </p:txBody>
      </p:sp>
      <p:grpSp>
        <p:nvGrpSpPr>
          <p:cNvPr id="126" name=""/>
          <p:cNvGrpSpPr/>
          <p:nvPr/>
        </p:nvGrpSpPr>
        <p:grpSpPr>
          <a:xfrm>
            <a:off x="431640" y="3995640"/>
            <a:ext cx="8980560" cy="1249200"/>
            <a:chOff x="431640" y="3995640"/>
            <a:chExt cx="8980560" cy="1249200"/>
          </a:xfrm>
        </p:grpSpPr>
        <p:sp>
          <p:nvSpPr>
            <p:cNvPr id="127" name=""/>
            <p:cNvSpPr/>
            <p:nvPr/>
          </p:nvSpPr>
          <p:spPr>
            <a:xfrm>
              <a:off x="431640" y="3995640"/>
              <a:ext cx="2206440" cy="1249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BGE und Demokratie</a:t>
              </a:r>
              <a:endParaRPr b="0" lang="de-AT" sz="1800" spc="-1" strike="noStrike">
                <a:latin typeface="Arial"/>
              </a:endParaRPr>
            </a:p>
          </p:txBody>
        </p:sp>
        <p:sp>
          <p:nvSpPr>
            <p:cNvPr id="128" name=""/>
            <p:cNvSpPr/>
            <p:nvPr/>
          </p:nvSpPr>
          <p:spPr>
            <a:xfrm>
              <a:off x="2689200" y="3995640"/>
              <a:ext cx="2207880" cy="1249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BGE und Gesundheit</a:t>
              </a:r>
              <a:endParaRPr b="0" lang="de-AT" sz="1800" spc="-1" strike="noStrike">
                <a:latin typeface="Arial"/>
              </a:endParaRPr>
            </a:p>
          </p:txBody>
        </p:sp>
        <p:sp>
          <p:nvSpPr>
            <p:cNvPr id="129" name=""/>
            <p:cNvSpPr/>
            <p:nvPr/>
          </p:nvSpPr>
          <p:spPr>
            <a:xfrm>
              <a:off x="4948200" y="3995640"/>
              <a:ext cx="2206440" cy="1249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BGE und </a:t>
              </a:r>
              <a:endParaRPr b="0" lang="de-AT" sz="1800" spc="-1" strike="noStrike">
                <a:latin typeface="Arial"/>
              </a:endParaRPr>
            </a:p>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Ökologie</a:t>
              </a:r>
              <a:endParaRPr b="0" lang="de-AT" sz="1800" spc="-1" strike="noStrike">
                <a:latin typeface="Arial"/>
              </a:endParaRPr>
            </a:p>
          </p:txBody>
        </p:sp>
        <p:sp>
          <p:nvSpPr>
            <p:cNvPr id="130" name=""/>
            <p:cNvSpPr/>
            <p:nvPr/>
          </p:nvSpPr>
          <p:spPr>
            <a:xfrm>
              <a:off x="7205760" y="3995640"/>
              <a:ext cx="2206440" cy="1249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BGE und </a:t>
              </a:r>
              <a:endParaRPr b="0" lang="de-AT" sz="1800" spc="-1" strike="noStrike">
                <a:latin typeface="Arial"/>
              </a:endParaRPr>
            </a:p>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ffff00"/>
                  </a:solidFill>
                  <a:latin typeface="Times New Roman"/>
                  <a:ea typeface="DejaVu Sans"/>
                </a:rPr>
                <a:t>Wachstum</a:t>
              </a:r>
              <a:endParaRPr b="0" lang="de-AT" sz="1800" spc="-1" strike="noStrike">
                <a:latin typeface="Arial"/>
              </a:endParaRPr>
            </a:p>
          </p:txBody>
        </p:sp>
      </p:grpSp>
      <p:grpSp>
        <p:nvGrpSpPr>
          <p:cNvPr id="131" name=""/>
          <p:cNvGrpSpPr/>
          <p:nvPr/>
        </p:nvGrpSpPr>
        <p:grpSpPr>
          <a:xfrm>
            <a:off x="431640" y="3059280"/>
            <a:ext cx="8980560" cy="1248840"/>
            <a:chOff x="431640" y="3059280"/>
            <a:chExt cx="8980560" cy="1248840"/>
          </a:xfrm>
        </p:grpSpPr>
        <p:sp>
          <p:nvSpPr>
            <p:cNvPr id="132" name=""/>
            <p:cNvSpPr/>
            <p:nvPr/>
          </p:nvSpPr>
          <p:spPr>
            <a:xfrm>
              <a:off x="431640" y="3059280"/>
              <a:ext cx="2206440" cy="1248840"/>
            </a:xfrm>
            <a:prstGeom prst="rect">
              <a:avLst/>
            </a:prstGeom>
            <a:solidFill>
              <a:srgbClr val="99cc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Times New Roman"/>
                  <a:ea typeface="DejaVu Sans"/>
                </a:rPr>
                <a:t>BGE und Erwerbsarbeit</a:t>
              </a:r>
              <a:endParaRPr b="0" lang="de-AT" sz="1800" spc="-1" strike="noStrike">
                <a:latin typeface="Arial"/>
              </a:endParaRPr>
            </a:p>
          </p:txBody>
        </p:sp>
        <p:sp>
          <p:nvSpPr>
            <p:cNvPr id="133" name=""/>
            <p:cNvSpPr/>
            <p:nvPr/>
          </p:nvSpPr>
          <p:spPr>
            <a:xfrm>
              <a:off x="2689200" y="3059280"/>
              <a:ext cx="2207880" cy="1248840"/>
            </a:xfrm>
            <a:prstGeom prst="rect">
              <a:avLst/>
            </a:prstGeom>
            <a:solidFill>
              <a:srgbClr val="99cc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Times New Roman"/>
                  <a:ea typeface="DejaVu Sans"/>
                </a:rPr>
                <a:t>BGE und Zeitwohlstand</a:t>
              </a:r>
              <a:endParaRPr b="0" lang="de-AT" sz="1800" spc="-1" strike="noStrike">
                <a:latin typeface="Arial"/>
              </a:endParaRPr>
            </a:p>
          </p:txBody>
        </p:sp>
        <p:sp>
          <p:nvSpPr>
            <p:cNvPr id="134" name=""/>
            <p:cNvSpPr/>
            <p:nvPr/>
          </p:nvSpPr>
          <p:spPr>
            <a:xfrm>
              <a:off x="4948200" y="3059280"/>
              <a:ext cx="2206440" cy="1248840"/>
            </a:xfrm>
            <a:prstGeom prst="rect">
              <a:avLst/>
            </a:prstGeom>
            <a:solidFill>
              <a:srgbClr val="99cc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Times New Roman"/>
                  <a:ea typeface="DejaVu Sans"/>
                </a:rPr>
                <a:t>BGE und </a:t>
              </a:r>
              <a:endParaRPr b="0" lang="de-AT" sz="1800" spc="-1" strike="noStrike">
                <a:latin typeface="Arial"/>
              </a:endParaRPr>
            </a:p>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Times New Roman"/>
                  <a:ea typeface="DejaVu Sans"/>
                </a:rPr>
                <a:t>Bildung</a:t>
              </a:r>
              <a:endParaRPr b="0" lang="de-AT" sz="1800" spc="-1" strike="noStrike">
                <a:latin typeface="Arial"/>
              </a:endParaRPr>
            </a:p>
          </p:txBody>
        </p:sp>
        <p:sp>
          <p:nvSpPr>
            <p:cNvPr id="135" name=""/>
            <p:cNvSpPr/>
            <p:nvPr/>
          </p:nvSpPr>
          <p:spPr>
            <a:xfrm>
              <a:off x="7205760" y="3059280"/>
              <a:ext cx="2206440" cy="1248840"/>
            </a:xfrm>
            <a:prstGeom prst="rect">
              <a:avLst/>
            </a:prstGeom>
            <a:solidFill>
              <a:srgbClr val="99cc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000000"/>
                  </a:solidFill>
                  <a:latin typeface="Times New Roman"/>
                  <a:ea typeface="DejaVu Sans"/>
                </a:rPr>
                <a:t>BGE und Stellungnahmen</a:t>
              </a:r>
              <a:endParaRPr b="0" lang="de-AT" sz="1800" spc="-1" strike="noStrike">
                <a:latin typeface="Arial"/>
              </a:endParaRPr>
            </a:p>
          </p:txBody>
        </p:sp>
      </p:grpSp>
      <p:grpSp>
        <p:nvGrpSpPr>
          <p:cNvPr id="136" name=""/>
          <p:cNvGrpSpPr/>
          <p:nvPr/>
        </p:nvGrpSpPr>
        <p:grpSpPr>
          <a:xfrm>
            <a:off x="431640" y="2050920"/>
            <a:ext cx="8980560" cy="1438200"/>
            <a:chOff x="431640" y="2050920"/>
            <a:chExt cx="8980560" cy="1438200"/>
          </a:xfrm>
        </p:grpSpPr>
        <p:sp>
          <p:nvSpPr>
            <p:cNvPr id="137" name=""/>
            <p:cNvSpPr/>
            <p:nvPr/>
          </p:nvSpPr>
          <p:spPr>
            <a:xfrm>
              <a:off x="431640" y="2050920"/>
              <a:ext cx="2206440" cy="1438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ccffff"/>
                  </a:solidFill>
                  <a:latin typeface="Times New Roman"/>
                  <a:ea typeface="DejaVu Sans"/>
                </a:rPr>
                <a:t>Was soll ich mir unter dem BGE vorstellen</a:t>
              </a:r>
              <a:endParaRPr b="0" lang="de-AT" sz="1800" spc="-1" strike="noStrike">
                <a:latin typeface="Arial"/>
              </a:endParaRPr>
            </a:p>
          </p:txBody>
        </p:sp>
        <p:sp>
          <p:nvSpPr>
            <p:cNvPr id="138" name=""/>
            <p:cNvSpPr/>
            <p:nvPr/>
          </p:nvSpPr>
          <p:spPr>
            <a:xfrm>
              <a:off x="2689200" y="2050920"/>
              <a:ext cx="2207880" cy="1438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ccffff"/>
                  </a:solidFill>
                  <a:latin typeface="Times New Roman"/>
                  <a:ea typeface="DejaVu Sans"/>
                </a:rPr>
                <a:t>Prinzipien </a:t>
              </a:r>
              <a:endParaRPr b="0" lang="de-AT" sz="1800" spc="-1" strike="noStrike">
                <a:latin typeface="Arial"/>
              </a:endParaRPr>
            </a:p>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ccffff"/>
                  </a:solidFill>
                  <a:latin typeface="Times New Roman"/>
                  <a:ea typeface="DejaVu Sans"/>
                </a:rPr>
                <a:t>des BGE</a:t>
              </a:r>
              <a:endParaRPr b="0" lang="de-AT" sz="1800" spc="-1" strike="noStrike">
                <a:latin typeface="Arial"/>
              </a:endParaRPr>
            </a:p>
          </p:txBody>
        </p:sp>
        <p:sp>
          <p:nvSpPr>
            <p:cNvPr id="139" name=""/>
            <p:cNvSpPr/>
            <p:nvPr/>
          </p:nvSpPr>
          <p:spPr>
            <a:xfrm>
              <a:off x="4948200" y="2050920"/>
              <a:ext cx="2206440" cy="1438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ccffff"/>
                  </a:solidFill>
                  <a:latin typeface="Times New Roman"/>
                  <a:ea typeface="DejaVu Sans"/>
                </a:rPr>
                <a:t>BGE und Arm und Reich in Österreich</a:t>
              </a:r>
              <a:endParaRPr b="0" lang="de-AT" sz="1800" spc="-1" strike="noStrike">
                <a:latin typeface="Arial"/>
              </a:endParaRPr>
            </a:p>
          </p:txBody>
        </p:sp>
        <p:sp>
          <p:nvSpPr>
            <p:cNvPr id="140" name=""/>
            <p:cNvSpPr/>
            <p:nvPr/>
          </p:nvSpPr>
          <p:spPr>
            <a:xfrm>
              <a:off x="7205760" y="2050920"/>
              <a:ext cx="2206440" cy="1438200"/>
            </a:xfrm>
            <a:prstGeom prst="rect">
              <a:avLst/>
            </a:prstGeom>
            <a:solidFill>
              <a:srgbClr val="0099ff"/>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ccffff"/>
                  </a:solidFill>
                  <a:latin typeface="Times New Roman"/>
                  <a:ea typeface="DejaVu Sans"/>
                </a:rPr>
                <a:t>BGE und soziale Gerechtigkeit</a:t>
              </a:r>
              <a:endParaRPr b="0" lang="de-AT" sz="1800" spc="-1" strike="noStrike">
                <a:latin typeface="Arial"/>
              </a:endParaRPr>
            </a:p>
          </p:txBody>
        </p:sp>
      </p:grpSp>
      <p:grpSp>
        <p:nvGrpSpPr>
          <p:cNvPr id="141" name=""/>
          <p:cNvGrpSpPr/>
          <p:nvPr/>
        </p:nvGrpSpPr>
        <p:grpSpPr>
          <a:xfrm>
            <a:off x="503280" y="539640"/>
            <a:ext cx="8894520" cy="1712880"/>
            <a:chOff x="503280" y="539640"/>
            <a:chExt cx="8894520" cy="1712880"/>
          </a:xfrm>
        </p:grpSpPr>
        <p:sp>
          <p:nvSpPr>
            <p:cNvPr id="142" name=""/>
            <p:cNvSpPr/>
            <p:nvPr/>
          </p:nvSpPr>
          <p:spPr>
            <a:xfrm>
              <a:off x="503280" y="539640"/>
              <a:ext cx="2185560" cy="1712880"/>
            </a:xfrm>
            <a:prstGeom prst="rect">
              <a:avLst/>
            </a:prstGeom>
            <a:solidFill>
              <a:srgbClr val="0066cc"/>
            </a:solidFill>
            <a:ln w="0">
              <a:noFill/>
            </a:ln>
          </p:spPr>
          <p:style>
            <a:lnRef idx="0"/>
            <a:fillRef idx="0"/>
            <a:effectRef idx="0"/>
            <a:fontRef idx="minor"/>
          </p:style>
        </p:sp>
        <p:sp>
          <p:nvSpPr>
            <p:cNvPr id="143" name=""/>
            <p:cNvSpPr/>
            <p:nvPr/>
          </p:nvSpPr>
          <p:spPr>
            <a:xfrm>
              <a:off x="2739960" y="539640"/>
              <a:ext cx="2185920" cy="1712880"/>
            </a:xfrm>
            <a:prstGeom prst="rect">
              <a:avLst/>
            </a:prstGeom>
            <a:solidFill>
              <a:srgbClr val="0066cc"/>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23ff23"/>
                  </a:solidFill>
                  <a:latin typeface="Times New Roman"/>
                  <a:ea typeface="DejaVu Sans"/>
                </a:rPr>
                <a:t>Ist die derzeitige Lebensweise zukunftsfähig?</a:t>
              </a:r>
              <a:endParaRPr b="0" lang="de-AT" sz="1800" spc="-1" strike="noStrike">
                <a:latin typeface="Arial"/>
              </a:endParaRPr>
            </a:p>
          </p:txBody>
        </p:sp>
        <p:sp>
          <p:nvSpPr>
            <p:cNvPr id="144" name=""/>
            <p:cNvSpPr/>
            <p:nvPr/>
          </p:nvSpPr>
          <p:spPr>
            <a:xfrm>
              <a:off x="4976640" y="539640"/>
              <a:ext cx="2184480" cy="1712880"/>
            </a:xfrm>
            <a:prstGeom prst="rect">
              <a:avLst/>
            </a:prstGeom>
            <a:solidFill>
              <a:srgbClr val="0066cc"/>
            </a:solidFill>
            <a:ln w="0">
              <a:noFill/>
            </a:ln>
          </p:spPr>
          <p:style>
            <a:lnRef idx="0"/>
            <a:fillRef idx="0"/>
            <a:effectRef idx="0"/>
            <a:fontRef idx="minor"/>
          </p:style>
          <p:txBody>
            <a:bodyPr lIns="90000" rIns="90000" tIns="618480" bIns="46800" anchor="t">
              <a:noAutofit/>
            </a:bodyPr>
            <a:p>
              <a:pPr>
                <a:lnSpc>
                  <a:spcPct val="100000"/>
                </a:lnSpc>
                <a:spcBef>
                  <a:spcPts val="476"/>
                </a:spcBef>
                <a:spcAft>
                  <a:spcPts val="26"/>
                </a:spcAft>
                <a:tabLst>
                  <a:tab algn="l" pos="0"/>
                  <a:tab algn="l" pos="447840"/>
                  <a:tab algn="l" pos="896760"/>
                  <a:tab algn="l" pos="1346040"/>
                  <a:tab algn="l" pos="1795320"/>
                  <a:tab algn="l" pos="2244600"/>
                  <a:tab algn="l" pos="2693880"/>
                  <a:tab algn="l" pos="3143160"/>
                  <a:tab algn="l" pos="3592440"/>
                  <a:tab algn="l" pos="4041720"/>
                  <a:tab algn="l" pos="4491000"/>
                  <a:tab algn="l" pos="4940280"/>
                  <a:tab algn="l" pos="5389560"/>
                  <a:tab algn="l" pos="5838840"/>
                  <a:tab algn="l" pos="6288120"/>
                  <a:tab algn="l" pos="6737400"/>
                  <a:tab algn="l" pos="7186680"/>
                  <a:tab algn="l" pos="7635960"/>
                  <a:tab algn="l" pos="8085240"/>
                  <a:tab algn="l" pos="8534520"/>
                  <a:tab algn="l" pos="8983800"/>
                  <a:tab algn="l" pos="8985240"/>
                  <a:tab algn="l" pos="9434520"/>
                  <a:tab algn="l" pos="9883800"/>
                  <a:tab algn="l" pos="10333080"/>
                  <a:tab algn="l" pos="10782360"/>
                </a:tabLst>
              </a:pPr>
              <a:r>
                <a:rPr b="0" lang="de-AT" sz="1800" spc="-1" strike="noStrike">
                  <a:solidFill>
                    <a:srgbClr val="23ff23"/>
                  </a:solidFill>
                  <a:latin typeface="Times New Roman"/>
                  <a:ea typeface="DejaVu Sans"/>
                </a:rPr>
                <a:t>Wie könnte eine andere Lebensweise aussehen?</a:t>
              </a:r>
              <a:endParaRPr b="0" lang="de-AT" sz="1800" spc="-1" strike="noStrike">
                <a:latin typeface="Arial"/>
              </a:endParaRPr>
            </a:p>
          </p:txBody>
        </p:sp>
        <p:sp>
          <p:nvSpPr>
            <p:cNvPr id="145" name=""/>
            <p:cNvSpPr/>
            <p:nvPr/>
          </p:nvSpPr>
          <p:spPr>
            <a:xfrm>
              <a:off x="7211880" y="539640"/>
              <a:ext cx="2185920" cy="1712880"/>
            </a:xfrm>
            <a:prstGeom prst="rect">
              <a:avLst/>
            </a:prstGeom>
            <a:solidFill>
              <a:srgbClr val="0066cc"/>
            </a:solidFill>
            <a:ln w="0">
              <a:noFill/>
            </a:ln>
          </p:spPr>
          <p:style>
            <a:lnRef idx="0"/>
            <a:fillRef idx="0"/>
            <a:effectRef idx="0"/>
            <a:fontRef idx="minor"/>
          </p:style>
        </p:sp>
      </p:grpSp>
      <p:pic>
        <p:nvPicPr>
          <p:cNvPr id="146" name="" descr=""/>
          <p:cNvPicPr/>
          <p:nvPr/>
        </p:nvPicPr>
        <p:blipFill>
          <a:blip r:embed="rId1"/>
          <a:stretch/>
        </p:blipFill>
        <p:spPr>
          <a:xfrm>
            <a:off x="355680" y="500040"/>
            <a:ext cx="1803240" cy="180324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title"/>
          </p:nvPr>
        </p:nvSpPr>
        <p:spPr>
          <a:xfrm>
            <a:off x="504000" y="-42480"/>
            <a:ext cx="9070200" cy="1481760"/>
          </a:xfrm>
          <a:prstGeom prst="rect">
            <a:avLst/>
          </a:prstGeom>
          <a:noFill/>
          <a:ln w="0">
            <a:noFill/>
          </a:ln>
        </p:spPr>
        <p:txBody>
          <a:bodyPr lIns="0" rIns="0" tIns="0" bIns="0" anchor="ctr">
            <a:noAutofit/>
          </a:bodyPr>
          <a:p>
            <a:pPr marL="343080" indent="-343080">
              <a:lnSpc>
                <a:spcPct val="87000"/>
              </a:lnSpc>
              <a:spcBef>
                <a:spcPts val="26"/>
              </a:spcBef>
              <a:spcAft>
                <a:spcPts val="1451"/>
              </a:spcAft>
              <a:tabLst>
                <a:tab algn="l" pos="0"/>
              </a:tabLst>
            </a:pPr>
            <a:r>
              <a:rPr b="1" lang="de-AT" sz="2800" spc="-1" strike="noStrike">
                <a:solidFill>
                  <a:srgbClr val="000000"/>
                </a:solidFill>
                <a:latin typeface="Verdana"/>
                <a:ea typeface="Arial"/>
              </a:rPr>
              <a:t>    </a:t>
            </a:r>
            <a:br/>
            <a:br/>
            <a:br/>
            <a:r>
              <a:rPr b="1" lang="de-AT" sz="2800" spc="-1" strike="noStrike">
                <a:solidFill>
                  <a:srgbClr val="000000"/>
                </a:solidFill>
                <a:latin typeface="Verdana"/>
                <a:ea typeface="Arial"/>
              </a:rPr>
              <a:t>Vergleich der BGE-Modelle in Österreich</a:t>
            </a:r>
            <a:endParaRPr b="0" lang="de-AT" sz="2800" spc="-1" strike="noStrike">
              <a:latin typeface="Arial"/>
            </a:endParaRPr>
          </a:p>
        </p:txBody>
      </p:sp>
      <p:sp>
        <p:nvSpPr>
          <p:cNvPr id="148" name="PlaceHolder 2"/>
          <p:cNvSpPr>
            <a:spLocks noGrp="1"/>
          </p:cNvSpPr>
          <p:nvPr>
            <p:ph/>
          </p:nvPr>
        </p:nvSpPr>
        <p:spPr>
          <a:xfrm>
            <a:off x="504000" y="1326600"/>
            <a:ext cx="9070200" cy="3286800"/>
          </a:xfrm>
          <a:prstGeom prst="rect">
            <a:avLst/>
          </a:prstGeom>
          <a:noFill/>
          <a:ln w="0">
            <a:noFill/>
          </a:ln>
        </p:spPr>
        <p:txBody>
          <a:bodyPr lIns="0" rIns="0" tIns="80640" bIns="0" anchor="t">
            <a:normAutofit fontScale="88000"/>
          </a:bodyPr>
          <a:p>
            <a:pPr>
              <a:lnSpc>
                <a:spcPct val="100000"/>
              </a:lnSpc>
            </a:pPr>
            <a:endParaRPr b="0" lang="de-AT" sz="3200" spc="-1" strike="noStrike">
              <a:latin typeface="Arial"/>
            </a:endParaRPr>
          </a:p>
          <a:p>
            <a:pPr>
              <a:lnSpc>
                <a:spcPct val="100000"/>
              </a:lnSpc>
            </a:pPr>
            <a:r>
              <a:rPr b="0" lang="de-AT" sz="1300" spc="-1" strike="noStrike">
                <a:solidFill>
                  <a:srgbClr val="669900"/>
                </a:solidFill>
                <a:latin typeface="OpenSymbol"/>
                <a:ea typeface="OpenSymbol"/>
              </a:rPr>
              <a:t>● </a:t>
            </a:r>
            <a:r>
              <a:rPr b="0" lang="de-AT" sz="1300" spc="-1" strike="noStrike">
                <a:solidFill>
                  <a:srgbClr val="00a933"/>
                </a:solidFill>
                <a:latin typeface="OpenSymbol"/>
                <a:ea typeface="OpenSymbol"/>
              </a:rPr>
              <a:t> </a:t>
            </a:r>
            <a:r>
              <a:rPr b="0" lang="de-AT" sz="2950" spc="-1" strike="noStrike">
                <a:solidFill>
                  <a:srgbClr val="00a933"/>
                </a:solidFill>
                <a:latin typeface="Arial"/>
                <a:ea typeface="Arial"/>
              </a:rPr>
              <a:t>Mindestsicherung / Sozialhilfe (derzeitiges System)</a:t>
            </a:r>
            <a:endParaRPr b="0" lang="de-AT" sz="2950" spc="-1" strike="noStrike">
              <a:latin typeface="Arial"/>
            </a:endParaRPr>
          </a:p>
          <a:p>
            <a:pPr>
              <a:lnSpc>
                <a:spcPct val="100000"/>
              </a:lnSpc>
            </a:pPr>
            <a:r>
              <a:rPr b="0" lang="de-AT" sz="1300" spc="-1" strike="noStrike">
                <a:solidFill>
                  <a:srgbClr val="00a933"/>
                </a:solidFill>
                <a:latin typeface="OpenSymbol"/>
                <a:ea typeface="OpenSymbol"/>
              </a:rPr>
              <a:t>● </a:t>
            </a:r>
            <a:r>
              <a:rPr b="0" lang="de-AT" sz="2950" spc="-1" strike="noStrike">
                <a:solidFill>
                  <a:srgbClr val="00a933"/>
                </a:solidFill>
                <a:latin typeface="Arial"/>
                <a:ea typeface="Arial"/>
              </a:rPr>
              <a:t> </a:t>
            </a:r>
            <a:r>
              <a:rPr b="0" lang="de-AT" sz="2950" spc="-1" strike="noStrike">
                <a:solidFill>
                  <a:srgbClr val="00a933"/>
                </a:solidFill>
                <a:latin typeface="Arial"/>
                <a:ea typeface="Arial"/>
              </a:rPr>
              <a:t>Grünes Grundsicherungsmodell</a:t>
            </a:r>
            <a:endParaRPr b="0" lang="de-AT" sz="2950" spc="-1" strike="noStrike">
              <a:latin typeface="Arial"/>
            </a:endParaRPr>
          </a:p>
          <a:p>
            <a:pPr>
              <a:lnSpc>
                <a:spcPct val="100000"/>
              </a:lnSpc>
            </a:pPr>
            <a:r>
              <a:rPr b="0" lang="de-AT" sz="1300" spc="-1" strike="noStrike">
                <a:solidFill>
                  <a:srgbClr val="00a933"/>
                </a:solidFill>
                <a:latin typeface="OpenSymbol"/>
                <a:ea typeface="OpenSymbol"/>
              </a:rPr>
              <a:t>●  </a:t>
            </a:r>
            <a:r>
              <a:rPr b="0" lang="de-AT" sz="2950" spc="-1" strike="noStrike">
                <a:solidFill>
                  <a:srgbClr val="00a933"/>
                </a:solidFill>
                <a:latin typeface="Arial"/>
                <a:ea typeface="Arial"/>
              </a:rPr>
              <a:t>Modell des Netzwerk Grundeinkommen und sozialer Zusammenhalt</a:t>
            </a:r>
            <a:endParaRPr b="0" lang="de-AT" sz="2950" spc="-1" strike="noStrike">
              <a:latin typeface="Arial"/>
            </a:endParaRPr>
          </a:p>
          <a:p>
            <a:pPr>
              <a:lnSpc>
                <a:spcPct val="100000"/>
              </a:lnSpc>
            </a:pPr>
            <a:r>
              <a:rPr b="0" lang="de-AT" sz="1300" spc="-1" strike="noStrike">
                <a:solidFill>
                  <a:srgbClr val="00a933"/>
                </a:solidFill>
                <a:latin typeface="OpenSymbol"/>
                <a:ea typeface="OpenSymbol"/>
              </a:rPr>
              <a:t>●  </a:t>
            </a:r>
            <a:r>
              <a:rPr b="0" lang="de-AT" sz="2950" spc="-1" strike="noStrike">
                <a:solidFill>
                  <a:srgbClr val="00a933"/>
                </a:solidFill>
                <a:latin typeface="Arial"/>
                <a:ea typeface="Arial"/>
              </a:rPr>
              <a:t>“</a:t>
            </a:r>
            <a:r>
              <a:rPr b="0" lang="de-AT" sz="2950" spc="-1" strike="noStrike">
                <a:solidFill>
                  <a:srgbClr val="00a933"/>
                </a:solidFill>
                <a:latin typeface="Arial"/>
                <a:ea typeface="Arial"/>
              </a:rPr>
              <a:t>das Grundeinkommem“ Modell (LINZ)</a:t>
            </a:r>
            <a:endParaRPr b="0" lang="de-AT" sz="2950" spc="-1" strike="noStrike">
              <a:latin typeface="Arial"/>
            </a:endParaRPr>
          </a:p>
          <a:p>
            <a:pPr>
              <a:lnSpc>
                <a:spcPct val="100000"/>
              </a:lnSpc>
            </a:pPr>
            <a:r>
              <a:rPr b="0" lang="de-AT" sz="1300" spc="-1" strike="noStrike">
                <a:solidFill>
                  <a:srgbClr val="00a933"/>
                </a:solidFill>
                <a:latin typeface="OpenSymbol"/>
                <a:ea typeface="OpenSymbol"/>
              </a:rPr>
              <a:t>●  </a:t>
            </a:r>
            <a:r>
              <a:rPr b="1" lang="de-AT" sz="2950" spc="-1" strike="noStrike">
                <a:solidFill>
                  <a:srgbClr val="ff0000"/>
                </a:solidFill>
                <a:latin typeface="Arial"/>
                <a:ea typeface="Arial"/>
              </a:rPr>
              <a:t>Attac Österreich Modell</a:t>
            </a:r>
            <a:endParaRPr b="0" lang="de-AT" sz="2950" spc="-1" strike="noStrike">
              <a:latin typeface="Arial"/>
            </a:endParaRPr>
          </a:p>
          <a:p>
            <a:pPr>
              <a:lnSpc>
                <a:spcPct val="100000"/>
              </a:lnSpc>
            </a:pPr>
            <a:r>
              <a:rPr b="0" lang="de-AT" sz="1300" spc="-1" strike="noStrike">
                <a:solidFill>
                  <a:srgbClr val="00a933"/>
                </a:solidFill>
                <a:latin typeface="OpenSymbol"/>
                <a:ea typeface="OpenSymbol"/>
              </a:rPr>
              <a:t>●  </a:t>
            </a:r>
            <a:r>
              <a:rPr b="0" lang="de-AT" sz="2950" spc="-1" strike="noStrike">
                <a:solidFill>
                  <a:srgbClr val="00a933"/>
                </a:solidFill>
                <a:latin typeface="Arial"/>
                <a:ea typeface="Arial"/>
              </a:rPr>
              <a:t>Generation Grundeinkommen Modell</a:t>
            </a:r>
            <a:endParaRPr b="0" lang="de-AT" sz="295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title"/>
          </p:nvPr>
        </p:nvSpPr>
        <p:spPr>
          <a:xfrm>
            <a:off x="504000" y="222120"/>
            <a:ext cx="9070200" cy="952200"/>
          </a:xfrm>
          <a:prstGeom prst="rect">
            <a:avLst/>
          </a:prstGeom>
          <a:noFill/>
          <a:ln w="0">
            <a:noFill/>
          </a:ln>
        </p:spPr>
        <p:txBody>
          <a:bodyPr lIns="0" rIns="0" tIns="0" bIns="0" anchor="ctr">
            <a:noAutofit/>
          </a:bodyPr>
          <a:p>
            <a:pPr marL="343080" indent="-343080">
              <a:lnSpc>
                <a:spcPct val="87000"/>
              </a:lnSpc>
              <a:spcBef>
                <a:spcPts val="26"/>
              </a:spcBef>
              <a:spcAft>
                <a:spcPts val="1451"/>
              </a:spcAft>
              <a:tabLst>
                <a:tab algn="l" pos="0"/>
              </a:tabLst>
            </a:pPr>
            <a:r>
              <a:rPr b="0" lang="de-AT" sz="4400" spc="-1" strike="noStrike">
                <a:solidFill>
                  <a:srgbClr val="000000"/>
                </a:solidFill>
                <a:latin typeface="Arial"/>
                <a:ea typeface="Arial"/>
              </a:rPr>
              <a:t>Broschüre der AUGE/UG </a:t>
            </a:r>
            <a:r>
              <a:rPr b="0" lang="de-AT" sz="2800" spc="-1" strike="noStrike">
                <a:solidFill>
                  <a:srgbClr val="000000"/>
                </a:solidFill>
                <a:latin typeface="Arial"/>
                <a:ea typeface="Arial"/>
              </a:rPr>
              <a:t>(Alternative,</a:t>
            </a:r>
            <a:br/>
            <a:r>
              <a:rPr b="0" lang="de-AT" sz="2800" spc="-1" strike="noStrike">
                <a:solidFill>
                  <a:srgbClr val="000000"/>
                </a:solidFill>
                <a:latin typeface="Arial"/>
                <a:ea typeface="Arial"/>
              </a:rPr>
              <a:t>Grüne und Unabhängige GewerkschafterInnen OÖ)</a:t>
            </a:r>
            <a:endParaRPr b="0" lang="de-AT" sz="2800" spc="-1" strike="noStrike">
              <a:latin typeface="Arial"/>
            </a:endParaRPr>
          </a:p>
        </p:txBody>
      </p:sp>
      <p:sp>
        <p:nvSpPr>
          <p:cNvPr id="150" name="PlaceHolder 2"/>
          <p:cNvSpPr>
            <a:spLocks noGrp="1"/>
          </p:cNvSpPr>
          <p:nvPr>
            <p:ph/>
          </p:nvPr>
        </p:nvSpPr>
        <p:spPr>
          <a:xfrm>
            <a:off x="360000" y="1260000"/>
            <a:ext cx="9070200" cy="3286800"/>
          </a:xfrm>
          <a:prstGeom prst="rect">
            <a:avLst/>
          </a:prstGeom>
          <a:noFill/>
          <a:ln w="0">
            <a:noFill/>
          </a:ln>
        </p:spPr>
        <p:txBody>
          <a:bodyPr lIns="0" rIns="0" tIns="80640" bIns="0" anchor="t">
            <a:normAutofit fontScale="86000"/>
          </a:bodyPr>
          <a:p>
            <a:pPr>
              <a:lnSpc>
                <a:spcPct val="100000"/>
              </a:lnSpc>
            </a:pPr>
            <a:endParaRPr b="0" lang="de-AT" sz="320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Wie beschreibt man Ihr Modell und wer soll wie viel erhalten?</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Wie soll das finanziert werden?</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Wie wirkt das Modell auf andere Einkommen?</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Auswirkungen auf Arbeit und Unternehmen</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Was bleibt vom derzeitigen Sozialsystem?</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Umsetzung des Modells</a:t>
            </a:r>
            <a:endParaRPr b="0" lang="de-AT" sz="2950" spc="-1" strike="noStrike">
              <a:latin typeface="Arial"/>
            </a:endParaRPr>
          </a:p>
          <a:p>
            <a:pPr>
              <a:lnSpc>
                <a:spcPct val="100000"/>
              </a:lnSpc>
            </a:pPr>
            <a:r>
              <a:rPr b="0" lang="de-AT" sz="1300" spc="-1" strike="noStrike">
                <a:solidFill>
                  <a:srgbClr val="669900"/>
                </a:solidFill>
                <a:latin typeface="OpenSymbol"/>
                <a:ea typeface="OpenSymbol"/>
              </a:rPr>
              <a:t>●   </a:t>
            </a:r>
            <a:r>
              <a:rPr b="0" lang="de-AT" sz="2950" spc="-1" strike="noStrike">
                <a:solidFill>
                  <a:srgbClr val="669900"/>
                </a:solidFill>
                <a:latin typeface="Arial"/>
                <a:ea typeface="Arial"/>
              </a:rPr>
              <a:t>Auswirkungen</a:t>
            </a:r>
            <a:endParaRPr b="0" lang="de-AT" sz="295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1" name="PlaceHolder 1"/>
          <p:cNvSpPr>
            <a:spLocks noGrp="1"/>
          </p:cNvSpPr>
          <p:nvPr>
            <p:ph type="title"/>
          </p:nvPr>
        </p:nvSpPr>
        <p:spPr>
          <a:xfrm>
            <a:off x="469440" y="270000"/>
            <a:ext cx="9068400" cy="1348560"/>
          </a:xfrm>
          <a:prstGeom prst="rect">
            <a:avLst/>
          </a:prstGeom>
          <a:noFill/>
          <a:ln w="0">
            <a:noFill/>
          </a:ln>
        </p:spPr>
        <p:txBody>
          <a:bodyPr lIns="0" rIns="0" tIns="21240" bIns="0" anchor="ctr">
            <a:noAutofit/>
          </a:bodyPr>
          <a:p>
            <a:pPr algn="ctr">
              <a:lnSpc>
                <a:spcPct val="94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DE" sz="2800" spc="-1" strike="noStrike">
                <a:solidFill>
                  <a:srgbClr val="000000"/>
                </a:solidFill>
                <a:latin typeface="Verdana"/>
              </a:rPr>
              <a:t>     </a:t>
            </a:r>
            <a:r>
              <a:rPr b="0" lang="de-DE" sz="3600" spc="-1" strike="noStrike">
                <a:solidFill>
                  <a:srgbClr val="000000"/>
                </a:solidFill>
                <a:latin typeface="Verdana"/>
              </a:rPr>
              <a:t> </a:t>
            </a:r>
            <a:endParaRPr b="0" lang="de-AT" sz="3600" spc="-1" strike="noStrike">
              <a:latin typeface="Arial"/>
            </a:endParaRPr>
          </a:p>
        </p:txBody>
      </p:sp>
      <p:sp>
        <p:nvSpPr>
          <p:cNvPr id="152" name="PlaceHolder 2"/>
          <p:cNvSpPr>
            <a:spLocks noGrp="1"/>
          </p:cNvSpPr>
          <p:nvPr>
            <p:ph type="subTitle"/>
          </p:nvPr>
        </p:nvSpPr>
        <p:spPr>
          <a:xfrm>
            <a:off x="469440" y="1889640"/>
            <a:ext cx="9068400" cy="4618440"/>
          </a:xfrm>
          <a:prstGeom prst="rect">
            <a:avLst/>
          </a:prstGeom>
          <a:noFill/>
          <a:ln w="0">
            <a:noFill/>
          </a:ln>
        </p:spPr>
        <p:txBody>
          <a:bodyPr lIns="0" rIns="0" tIns="18000" bIns="0" anchor="ctr">
            <a:noAutofit/>
          </a:bodyPr>
          <a:p>
            <a:pPr marL="342720" indent="-342720">
              <a:lnSpc>
                <a:spcPct val="94000"/>
              </a:lnSpc>
              <a:spcBef>
                <a:spcPts val="26"/>
              </a:spcBef>
              <a:spcAft>
                <a:spcPts val="26"/>
              </a:spcAft>
              <a:tabLst>
                <a:tab algn="l" pos="0"/>
              </a:tabLst>
            </a:pPr>
            <a:r>
              <a:rPr b="1" lang="de-DE" sz="2400" spc="-1" strike="noStrike">
                <a:solidFill>
                  <a:srgbClr val="000000"/>
                </a:solidFill>
                <a:latin typeface="Verdana"/>
              </a:rPr>
              <a:t>   </a:t>
            </a:r>
            <a:r>
              <a:rPr b="1" lang="de-DE" sz="2400" spc="-1" strike="noStrike">
                <a:solidFill>
                  <a:srgbClr val="000000"/>
                </a:solidFill>
                <a:latin typeface="Verdana"/>
              </a:rPr>
              <a:t>	</a:t>
            </a:r>
            <a:endParaRPr b="0" lang="de-AT" sz="2400" spc="-1" strike="noStrike">
              <a:latin typeface="Arial"/>
            </a:endParaRPr>
          </a:p>
          <a:p>
            <a:pPr marL="342720" indent="-342720">
              <a:lnSpc>
                <a:spcPct val="94000"/>
              </a:lnSpc>
              <a:spcBef>
                <a:spcPts val="26"/>
              </a:spcBef>
              <a:spcAft>
                <a:spcPts val="26"/>
              </a:spcAft>
              <a:tabLst>
                <a:tab algn="l" pos="0"/>
              </a:tabLst>
            </a:pPr>
            <a:endParaRPr b="0" lang="de-AT" sz="2400" spc="-1" strike="noStrike">
              <a:latin typeface="Arial"/>
            </a:endParaRPr>
          </a:p>
          <a:p>
            <a:pPr marL="342720" indent="-342720">
              <a:lnSpc>
                <a:spcPct val="94000"/>
              </a:lnSpc>
              <a:spcBef>
                <a:spcPts val="26"/>
              </a:spcBef>
              <a:spcAft>
                <a:spcPts val="26"/>
              </a:spcAft>
              <a:tabLst>
                <a:tab algn="l" pos="0"/>
              </a:tabLst>
            </a:pPr>
            <a:endParaRPr b="0" lang="de-AT" sz="2400" spc="-1" strike="noStrike">
              <a:latin typeface="Arial"/>
            </a:endParaRPr>
          </a:p>
          <a:p>
            <a:pPr marL="342720" indent="-342720">
              <a:lnSpc>
                <a:spcPct val="87000"/>
              </a:lnSpc>
              <a:spcBef>
                <a:spcPts val="26"/>
              </a:spcBef>
              <a:spcAft>
                <a:spcPts val="26"/>
              </a:spcAft>
              <a:tabLst>
                <a:tab algn="l" pos="0"/>
              </a:tabLst>
            </a:pPr>
            <a:endParaRPr b="0" lang="de-AT" sz="2400" spc="-1" strike="noStrike">
              <a:latin typeface="Arial"/>
            </a:endParaRPr>
          </a:p>
          <a:p>
            <a:pPr marL="342720" indent="-342720">
              <a:lnSpc>
                <a:spcPct val="87000"/>
              </a:lnSpc>
              <a:spcBef>
                <a:spcPts val="26"/>
              </a:spcBef>
              <a:spcAft>
                <a:spcPts val="26"/>
              </a:spcAft>
              <a:tabLst>
                <a:tab algn="l" pos="0"/>
              </a:tabLst>
            </a:pPr>
            <a:endParaRPr b="0" lang="de-AT" sz="2400" spc="-1" strike="noStrike">
              <a:latin typeface="Arial"/>
            </a:endParaRPr>
          </a:p>
          <a:p>
            <a:pPr marL="342720" indent="-342720">
              <a:lnSpc>
                <a:spcPct val="87000"/>
              </a:lnSpc>
              <a:spcBef>
                <a:spcPts val="26"/>
              </a:spcBef>
              <a:spcAft>
                <a:spcPts val="26"/>
              </a:spcAft>
              <a:tabLst>
                <a:tab algn="l" pos="0"/>
              </a:tabLst>
            </a:pPr>
            <a:endParaRPr b="0" lang="de-AT" sz="2400" spc="-1" strike="noStrike">
              <a:latin typeface="Arial"/>
            </a:endParaRPr>
          </a:p>
          <a:p>
            <a:pPr marL="342720" indent="-342720">
              <a:lnSpc>
                <a:spcPct val="87000"/>
              </a:lnSpc>
              <a:spcBef>
                <a:spcPts val="26"/>
              </a:spcBef>
              <a:spcAft>
                <a:spcPts val="26"/>
              </a:spcAft>
              <a:tabLst>
                <a:tab algn="l" pos="0"/>
              </a:tabLst>
            </a:pPr>
            <a:endParaRPr b="0" lang="de-AT" sz="2400" spc="-1" strike="noStrike">
              <a:latin typeface="Arial"/>
            </a:endParaRPr>
          </a:p>
          <a:p>
            <a:pPr marL="342720" indent="-342720">
              <a:lnSpc>
                <a:spcPct val="87000"/>
              </a:lnSpc>
              <a:spcBef>
                <a:spcPts val="26"/>
              </a:spcBef>
              <a:spcAft>
                <a:spcPts val="26"/>
              </a:spcAft>
              <a:tabLst>
                <a:tab algn="l" pos="0"/>
              </a:tabLst>
            </a:pPr>
            <a:endParaRPr b="0" lang="de-AT" sz="2400" spc="-1" strike="noStrike">
              <a:latin typeface="Arial"/>
            </a:endParaRPr>
          </a:p>
        </p:txBody>
      </p:sp>
      <p:sp>
        <p:nvSpPr>
          <p:cNvPr id="153" name=""/>
          <p:cNvSpPr/>
          <p:nvPr/>
        </p:nvSpPr>
        <p:spPr>
          <a:xfrm>
            <a:off x="469800" y="-1125720"/>
            <a:ext cx="9068400" cy="10812600"/>
          </a:xfrm>
          <a:custGeom>
            <a:avLst/>
            <a:gdLst/>
            <a:ahLst/>
            <a:rect l="l" t="t" r="r" b="b"/>
            <a:pathLst>
              <a:path w="21600" h="21600">
                <a:moveTo>
                  <a:pt x="0" y="0"/>
                </a:moveTo>
                <a:lnTo>
                  <a:pt x="21600" y="0"/>
                </a:lnTo>
                <a:lnTo>
                  <a:pt x="21600" y="21600"/>
                </a:lnTo>
                <a:lnTo>
                  <a:pt x="0" y="21600"/>
                </a:lnTo>
                <a:lnTo>
                  <a:pt x="0" y="0"/>
                </a:lnTo>
                <a:close/>
              </a:path>
            </a:pathLst>
          </a:custGeom>
          <a:noFill/>
          <a:ln w="0">
            <a:noFill/>
          </a:ln>
        </p:spPr>
        <p:style>
          <a:lnRef idx="0"/>
          <a:fillRef idx="0"/>
          <a:effectRef idx="0"/>
          <a:fontRef idx="minor"/>
        </p:style>
        <p:txBody>
          <a:bodyPr lIns="0" rIns="0" tIns="18000" bIns="0" anchor="ctr">
            <a:noAutofit/>
          </a:bodyPr>
          <a:p>
            <a:pPr>
              <a:lnSpc>
                <a:spcPct val="94000"/>
              </a:lnSpc>
              <a:tabLst>
                <a:tab algn="l" pos="0"/>
                <a:tab algn="l" pos="272880"/>
                <a:tab algn="l" pos="377640"/>
                <a:tab algn="l" pos="826920"/>
                <a:tab algn="l" pos="1276200"/>
                <a:tab algn="l" pos="1725480"/>
                <a:tab algn="l" pos="2174760"/>
                <a:tab algn="l" pos="2624040"/>
                <a:tab algn="l" pos="3073320"/>
                <a:tab algn="l" pos="3522600"/>
                <a:tab algn="l" pos="3971880"/>
                <a:tab algn="l" pos="4421160"/>
                <a:tab algn="l" pos="4870440"/>
                <a:tab algn="l" pos="5389560"/>
                <a:tab algn="l" pos="5768640"/>
                <a:tab algn="l" pos="6217920"/>
                <a:tab algn="l" pos="6667200"/>
                <a:tab algn="l" pos="7116480"/>
                <a:tab algn="l" pos="7565760"/>
                <a:tab algn="l" pos="8015040"/>
                <a:tab algn="l" pos="8464320"/>
                <a:tab algn="l" pos="8915400"/>
                <a:tab algn="l" pos="9372600"/>
                <a:tab algn="l" pos="9829800"/>
                <a:tab algn="l" pos="10321920"/>
                <a:tab algn="l" pos="10779120"/>
                <a:tab algn="l" pos="10780560"/>
                <a:tab algn="l" pos="10782000"/>
              </a:tabLst>
            </a:pPr>
            <a:r>
              <a:rPr b="0" lang="de-DE" sz="2400" spc="-1" strike="noStrike">
                <a:solidFill>
                  <a:srgbClr val="000000"/>
                </a:solidFill>
                <a:latin typeface="Verdana"/>
                <a:ea typeface="DejaVu Sans"/>
              </a:rPr>
              <a:t>   </a:t>
            </a:r>
            <a:r>
              <a:rPr b="0" lang="de-DE" sz="2400" spc="-1" strike="noStrike">
                <a:solidFill>
                  <a:srgbClr val="000000"/>
                </a:solidFill>
                <a:latin typeface="Verdana"/>
                <a:ea typeface="DejaVu Sans"/>
              </a:rPr>
              <a:t>	</a:t>
            </a:r>
            <a:endParaRPr b="0" lang="de-AT" sz="2400" spc="-1" strike="noStrike">
              <a:latin typeface="Arial"/>
            </a:endParaRPr>
          </a:p>
          <a:p>
            <a:pPr>
              <a:lnSpc>
                <a:spcPct val="94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2400" spc="-1" strike="noStrike">
              <a:latin typeface="Arial"/>
            </a:endParaRPr>
          </a:p>
          <a:p>
            <a:pPr>
              <a:lnSpc>
                <a:spcPct val="94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24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24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24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24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3200" spc="-1" strike="noStrike">
                <a:solidFill>
                  <a:srgbClr val="000000"/>
                </a:solidFill>
                <a:latin typeface="Arial"/>
                <a:ea typeface="DejaVu Sans"/>
              </a:rPr>
              <a:t>                            </a:t>
            </a:r>
            <a:endParaRPr b="0" lang="de-AT" sz="32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32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32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32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2000" spc="-1" strike="noStrike">
                <a:solidFill>
                  <a:srgbClr val="000000"/>
                </a:solidFill>
                <a:latin typeface="Arial"/>
                <a:ea typeface="DejaVu Sans"/>
              </a:rPr>
              <a:t>                                                   </a:t>
            </a:r>
            <a:r>
              <a:rPr b="1" lang="de-DE" sz="3200" spc="-1" strike="noStrike">
                <a:solidFill>
                  <a:srgbClr val="000000"/>
                </a:solidFill>
                <a:latin typeface="Arial"/>
                <a:ea typeface="DejaVu Sans"/>
              </a:rPr>
              <a:t>Gutes Leben für Alle</a:t>
            </a:r>
            <a:endParaRPr b="0" lang="de-AT" sz="32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600" spc="-1" strike="noStrike">
                <a:solidFill>
                  <a:srgbClr val="000000"/>
                </a:solidFill>
                <a:latin typeface="Arial"/>
                <a:ea typeface="DejaVu Sans"/>
              </a:rPr>
              <a:t>Ausformulierung siehe                </a:t>
            </a:r>
            <a:endParaRPr b="0" lang="de-AT" sz="16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600" spc="-1" strike="noStrike">
                <a:solidFill>
                  <a:srgbClr val="000000"/>
                </a:solidFill>
                <a:latin typeface="Arial"/>
                <a:ea typeface="DejaVu Sans"/>
              </a:rPr>
              <a:t>Grundsatzdeklaration</a:t>
            </a:r>
            <a:endParaRPr b="0" lang="de-AT" sz="16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600" spc="-1" strike="noStrike">
                <a:solidFill>
                  <a:srgbClr val="000000"/>
                </a:solidFill>
                <a:latin typeface="Arial"/>
                <a:ea typeface="DejaVu Sans"/>
              </a:rPr>
              <a:t>             </a:t>
            </a:r>
            <a:r>
              <a:rPr b="0" lang="de-DE" sz="1600" spc="-1" strike="noStrike">
                <a:solidFill>
                  <a:srgbClr val="000000"/>
                </a:solidFill>
                <a:latin typeface="Arial"/>
                <a:ea typeface="DejaVu Sans"/>
              </a:rPr>
              <a:t>2010</a:t>
            </a:r>
            <a:endParaRPr b="0" lang="de-AT" sz="16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6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6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600" spc="-1" strike="noStrike">
                <a:solidFill>
                  <a:srgbClr val="000000"/>
                </a:solidFill>
                <a:latin typeface="Arial"/>
                <a:ea typeface="DejaVu Sans"/>
              </a:rPr>
              <a:t>        </a:t>
            </a:r>
            <a:r>
              <a:rPr b="1" lang="de-DE" sz="2000" spc="-1" strike="noStrike">
                <a:solidFill>
                  <a:srgbClr val="ff0000"/>
                </a:solidFill>
                <a:latin typeface="Arial"/>
                <a:ea typeface="DejaVu Sans"/>
              </a:rPr>
              <a:t>Ziele</a:t>
            </a:r>
            <a:r>
              <a:rPr b="0" lang="de-DE" sz="2000" spc="-1" strike="noStrike">
                <a:solidFill>
                  <a:srgbClr val="ff0000"/>
                </a:solidFill>
                <a:latin typeface="Arial"/>
                <a:ea typeface="DejaVu Sans"/>
              </a:rPr>
              <a:t>              </a:t>
            </a:r>
            <a:r>
              <a:rPr b="0" lang="de-DE" sz="1800" spc="-1" strike="noStrike">
                <a:solidFill>
                  <a:srgbClr val="ff0000"/>
                </a:solidFill>
                <a:latin typeface="Arial"/>
                <a:ea typeface="DejaVu Sans"/>
              </a:rPr>
              <a:t>Ernährungs-      Arbeit neu bewerten   Befriedigung der       u.v.m</a:t>
            </a: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800" spc="-1" strike="noStrike">
                <a:solidFill>
                  <a:srgbClr val="ff0000"/>
                </a:solidFill>
                <a:latin typeface="Arial"/>
                <a:ea typeface="DejaVu Sans"/>
              </a:rPr>
              <a:t>          </a:t>
            </a:r>
            <a:r>
              <a:rPr b="1" lang="de-DE" sz="1800" spc="-1" strike="noStrike">
                <a:solidFill>
                  <a:srgbClr val="ff0000"/>
                </a:solidFill>
                <a:latin typeface="Arial"/>
                <a:ea typeface="DejaVu Sans"/>
              </a:rPr>
              <a:t>&amp; </a:t>
            </a:r>
            <a:r>
              <a:rPr b="0" lang="de-DE" sz="1800" spc="-1" strike="noStrike">
                <a:solidFill>
                  <a:srgbClr val="ff0000"/>
                </a:solidFill>
                <a:latin typeface="Arial"/>
                <a:ea typeface="DejaVu Sans"/>
              </a:rPr>
              <a:t>                 souveränität           &amp; verteilen           Grundbedürfnisse</a:t>
            </a: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2000" spc="-1" strike="noStrike">
                <a:solidFill>
                  <a:srgbClr val="ff0000"/>
                </a:solidFill>
                <a:latin typeface="Arial"/>
                <a:ea typeface="DejaVu Sans"/>
              </a:rPr>
              <a:t>  </a:t>
            </a:r>
            <a:r>
              <a:rPr b="1" lang="de-DE" sz="2000" spc="-1" strike="noStrike">
                <a:solidFill>
                  <a:srgbClr val="ff0000"/>
                </a:solidFill>
                <a:latin typeface="Arial"/>
                <a:ea typeface="DejaVu Sans"/>
              </a:rPr>
              <a:t>Prinzipien</a:t>
            </a:r>
            <a:r>
              <a:rPr b="1" lang="de-DE" sz="2000" spc="-1" strike="noStrike">
                <a:solidFill>
                  <a:srgbClr val="000000"/>
                </a:solidFill>
                <a:latin typeface="Arial"/>
                <a:ea typeface="DejaVu Sans"/>
              </a:rPr>
              <a:t> </a:t>
            </a:r>
            <a:r>
              <a:rPr b="0" lang="de-DE" sz="2000" spc="-1" strike="noStrike">
                <a:solidFill>
                  <a:srgbClr val="000000"/>
                </a:solidFill>
                <a:latin typeface="Arial"/>
                <a:ea typeface="DejaVu Sans"/>
              </a:rPr>
              <a:t>                            </a:t>
            </a:r>
            <a:endParaRPr b="0" lang="de-AT" sz="20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2000" spc="-1" strike="noStrike">
                <a:solidFill>
                  <a:srgbClr val="000000"/>
                </a:solidFill>
                <a:latin typeface="Arial"/>
                <a:ea typeface="DejaVu Sans"/>
              </a:rPr>
              <a:t>        </a:t>
            </a:r>
            <a:endParaRPr b="0" lang="de-AT" sz="20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2000" spc="-1" strike="noStrike">
                <a:solidFill>
                  <a:srgbClr val="000000"/>
                </a:solidFill>
                <a:latin typeface="Arial"/>
                <a:ea typeface="DejaVu Sans"/>
              </a:rPr>
              <a:t> </a:t>
            </a:r>
            <a:r>
              <a:rPr b="0" lang="de-DE" sz="1800" spc="-1" strike="noStrike">
                <a:solidFill>
                  <a:srgbClr val="ff0000"/>
                </a:solidFill>
                <a:latin typeface="Arial"/>
                <a:ea typeface="DejaVu Sans"/>
              </a:rPr>
              <a:t>Bausteine für</a:t>
            </a: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800" spc="-1" strike="noStrike">
                <a:solidFill>
                  <a:srgbClr val="ff0000"/>
                </a:solidFill>
                <a:latin typeface="Arial"/>
                <a:ea typeface="DejaVu Sans"/>
              </a:rPr>
              <a:t> </a:t>
            </a:r>
            <a:r>
              <a:rPr b="0" lang="de-DE" sz="1800" spc="-1" strike="noStrike">
                <a:solidFill>
                  <a:srgbClr val="ff0000"/>
                </a:solidFill>
                <a:latin typeface="Arial"/>
                <a:ea typeface="DejaVu Sans"/>
              </a:rPr>
              <a:t>Neuverteilung von</a:t>
            </a:r>
            <a:r>
              <a:rPr b="0" lang="de-DE" sz="1800" spc="-1" strike="noStrike">
                <a:solidFill>
                  <a:srgbClr val="000000"/>
                </a:solidFill>
                <a:latin typeface="Arial"/>
                <a:ea typeface="DejaVu Sans"/>
              </a:rPr>
              <a:t>     </a:t>
            </a:r>
            <a:r>
              <a:rPr b="0" lang="de-DE" sz="1500" spc="-1" strike="noStrike">
                <a:solidFill>
                  <a:srgbClr val="008000"/>
                </a:solidFill>
                <a:latin typeface="Arial"/>
                <a:ea typeface="DejaVu Sans"/>
              </a:rPr>
              <a:t>Steuergerechtigkeit&amp;        Soziale          Mindestlöhne &amp;       Grundein- </a:t>
            </a:r>
            <a:r>
              <a:rPr b="0" lang="de-DE" sz="2000" spc="-1" strike="noStrike">
                <a:solidFill>
                  <a:srgbClr val="000000"/>
                </a:solidFill>
                <a:latin typeface="Arial"/>
                <a:ea typeface="DejaVu Sans"/>
              </a:rPr>
              <a:t> </a:t>
            </a:r>
            <a:endParaRPr b="0" lang="de-AT" sz="20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2000" spc="-1" strike="noStrike">
                <a:solidFill>
                  <a:srgbClr val="000000"/>
                </a:solidFill>
                <a:latin typeface="Arial"/>
                <a:ea typeface="DejaVu Sans"/>
              </a:rPr>
              <a:t> </a:t>
            </a:r>
            <a:r>
              <a:rPr b="0" lang="de-DE" sz="1800" spc="-1" strike="noStrike">
                <a:solidFill>
                  <a:srgbClr val="ff0000"/>
                </a:solidFill>
                <a:latin typeface="Arial"/>
                <a:ea typeface="DejaVu Sans"/>
              </a:rPr>
              <a:t>Arbeit und       </a:t>
            </a:r>
            <a:r>
              <a:rPr b="0" lang="de-DE" sz="1800" spc="-1" strike="noStrike">
                <a:solidFill>
                  <a:srgbClr val="000000"/>
                </a:solidFill>
                <a:latin typeface="Arial"/>
                <a:ea typeface="DejaVu Sans"/>
              </a:rPr>
              <a:t>            </a:t>
            </a:r>
            <a:r>
              <a:rPr b="0" lang="de-DE" sz="1500" spc="-1" strike="noStrike">
                <a:solidFill>
                  <a:srgbClr val="008000"/>
                </a:solidFill>
                <a:latin typeface="Arial"/>
                <a:ea typeface="DejaVu Sans"/>
              </a:rPr>
              <a:t>Kapitalbesteuerung      Infrastruktur     Arbeitszeitver-         kommen</a:t>
            </a: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500" spc="-1" strike="noStrike">
                <a:solidFill>
                  <a:srgbClr val="000000"/>
                </a:solidFill>
                <a:latin typeface="Arial"/>
                <a:ea typeface="DejaVu Sans"/>
              </a:rPr>
              <a:t> </a:t>
            </a:r>
            <a:r>
              <a:rPr b="0" lang="de-DE" sz="1800" spc="-1" strike="noStrike">
                <a:solidFill>
                  <a:srgbClr val="ff0000"/>
                </a:solidFill>
                <a:latin typeface="Arial"/>
                <a:ea typeface="DejaVu Sans"/>
              </a:rPr>
              <a:t>Befriedigung der</a:t>
            </a:r>
            <a:r>
              <a:rPr b="0" lang="de-DE" sz="1800" spc="-1" strike="noStrike">
                <a:solidFill>
                  <a:srgbClr val="000000"/>
                </a:solidFill>
                <a:latin typeface="Arial"/>
                <a:ea typeface="DejaVu Sans"/>
              </a:rPr>
              <a:t>                                                                </a:t>
            </a:r>
            <a:r>
              <a:rPr b="0" lang="de-DE" sz="1500" spc="-1" strike="noStrike">
                <a:solidFill>
                  <a:srgbClr val="000000"/>
                </a:solidFill>
                <a:latin typeface="Arial"/>
                <a:ea typeface="DejaVu Sans"/>
              </a:rPr>
              <a:t> </a:t>
            </a:r>
            <a:r>
              <a:rPr b="0" lang="de-DE" sz="1500" spc="-1" strike="noStrike">
                <a:solidFill>
                  <a:srgbClr val="008000"/>
                </a:solidFill>
                <a:latin typeface="Arial"/>
                <a:ea typeface="DejaVu Sans"/>
              </a:rPr>
              <a:t>kürzung</a:t>
            </a: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500" spc="-1" strike="noStrike">
                <a:solidFill>
                  <a:srgbClr val="000000"/>
                </a:solidFill>
                <a:latin typeface="Arial"/>
                <a:ea typeface="DejaVu Sans"/>
              </a:rPr>
              <a:t> </a:t>
            </a:r>
            <a:r>
              <a:rPr b="0" lang="de-DE" sz="1800" spc="-1" strike="noStrike">
                <a:solidFill>
                  <a:srgbClr val="ff0000"/>
                </a:solidFill>
                <a:latin typeface="Arial"/>
                <a:ea typeface="DejaVu Sans"/>
              </a:rPr>
              <a:t>Grundbedürfnisse</a:t>
            </a:r>
            <a:r>
              <a:rPr b="0" lang="de-DE" sz="1800" spc="-1" strike="noStrike">
                <a:solidFill>
                  <a:srgbClr val="000000"/>
                </a:solidFill>
                <a:latin typeface="Arial"/>
                <a:ea typeface="DejaVu Sans"/>
              </a:rPr>
              <a:t>                                                                                    </a:t>
            </a: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8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800" spc="-1" strike="noStrike">
                <a:solidFill>
                  <a:srgbClr val="000000"/>
                </a:solidFill>
                <a:latin typeface="Arial"/>
                <a:ea typeface="DejaVu Sans"/>
              </a:rPr>
              <a:t>                                                                                                         </a:t>
            </a:r>
            <a:r>
              <a:rPr b="0" lang="de-DE" sz="1500" spc="-1" strike="noStrike">
                <a:solidFill>
                  <a:srgbClr val="000000"/>
                </a:solidFill>
                <a:latin typeface="Arial"/>
                <a:ea typeface="DejaVu Sans"/>
              </a:rPr>
              <a:t>Ausformulierung siehe</a:t>
            </a: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500" spc="-1" strike="noStrike">
                <a:solidFill>
                  <a:srgbClr val="000000"/>
                </a:solidFill>
                <a:latin typeface="Arial"/>
                <a:ea typeface="DejaVu Sans"/>
              </a:rPr>
              <a:t>                                                                                                                                   </a:t>
            </a:r>
            <a:r>
              <a:rPr b="0" lang="de-DE" sz="1500" spc="-1" strike="noStrike">
                <a:solidFill>
                  <a:srgbClr val="000000"/>
                </a:solidFill>
                <a:latin typeface="Arial"/>
                <a:ea typeface="DejaVu Sans"/>
              </a:rPr>
              <a:t>Positionspapier &amp;</a:t>
            </a: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r>
              <a:rPr b="0" lang="de-DE" sz="1500" spc="-1" strike="noStrike">
                <a:solidFill>
                  <a:srgbClr val="000000"/>
                </a:solidFill>
                <a:latin typeface="Arial"/>
                <a:ea typeface="DejaVu Sans"/>
              </a:rPr>
              <a:t>                                                                                                                             </a:t>
            </a:r>
            <a:r>
              <a:rPr b="0" lang="de-DE" sz="1500" spc="-1" strike="noStrike">
                <a:solidFill>
                  <a:srgbClr val="000000"/>
                </a:solidFill>
                <a:latin typeface="Arial"/>
                <a:ea typeface="DejaVu Sans"/>
              </a:rPr>
              <a:t>Diskussionspapier 2010</a:t>
            </a: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a:p>
            <a:pPr>
              <a:lnSpc>
                <a:spcPct val="87000"/>
              </a:lnSpc>
              <a:tabLst>
                <a:tab algn="l" pos="0"/>
                <a:tab algn="l" pos="448920"/>
                <a:tab algn="l" pos="898200"/>
                <a:tab algn="l" pos="1347480"/>
                <a:tab algn="l" pos="1796760"/>
                <a:tab algn="l" pos="2246040"/>
                <a:tab algn="l" pos="2695320"/>
                <a:tab algn="l" pos="3144600"/>
                <a:tab algn="l" pos="3593880"/>
                <a:tab algn="l" pos="4043160"/>
                <a:tab algn="l" pos="4492440"/>
                <a:tab algn="l" pos="4941720"/>
                <a:tab algn="l" pos="5391000"/>
                <a:tab algn="l" pos="5840280"/>
                <a:tab algn="l" pos="6289560"/>
                <a:tab algn="l" pos="6738840"/>
                <a:tab algn="l" pos="7188120"/>
                <a:tab algn="l" pos="7637400"/>
                <a:tab algn="l" pos="8086680"/>
                <a:tab algn="l" pos="8535960"/>
                <a:tab algn="l" pos="8985240"/>
              </a:tabLst>
            </a:pPr>
            <a:endParaRPr b="0" lang="de-AT" sz="15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type="title"/>
          </p:nvPr>
        </p:nvSpPr>
        <p:spPr>
          <a:xfrm>
            <a:off x="504000" y="225720"/>
            <a:ext cx="9070560" cy="945000"/>
          </a:xfrm>
          <a:prstGeom prst="rect">
            <a:avLst/>
          </a:prstGeom>
          <a:noFill/>
          <a:ln w="0">
            <a:noFill/>
          </a:ln>
        </p:spPr>
        <p:txBody>
          <a:bodyPr lIns="0" rIns="0" tIns="0" bIns="0" anchor="ctr">
            <a:noAutofit/>
          </a:bodyPr>
          <a:p>
            <a:pPr algn="ctr">
              <a:lnSpc>
                <a:spcPct val="87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AT" sz="2800" spc="-1" strike="noStrike">
                <a:solidFill>
                  <a:srgbClr val="000000"/>
                </a:solidFill>
                <a:latin typeface="Verdana"/>
              </a:rPr>
              <a:t>Definition des emanzipatorischen BGE </a:t>
            </a:r>
            <a:endParaRPr b="0" lang="de-AT" sz="2800" spc="-1" strike="noStrike">
              <a:latin typeface="Arial"/>
            </a:endParaRPr>
          </a:p>
        </p:txBody>
      </p:sp>
      <p:sp>
        <p:nvSpPr>
          <p:cNvPr id="155" name="PlaceHolder 2"/>
          <p:cNvSpPr>
            <a:spLocks noGrp="1"/>
          </p:cNvSpPr>
          <p:nvPr>
            <p:ph/>
          </p:nvPr>
        </p:nvSpPr>
        <p:spPr>
          <a:xfrm>
            <a:off x="504000" y="1326600"/>
            <a:ext cx="9070560" cy="3286800"/>
          </a:xfrm>
          <a:prstGeom prst="rect">
            <a:avLst/>
          </a:prstGeom>
          <a:noFill/>
          <a:ln w="0">
            <a:noFill/>
          </a:ln>
        </p:spPr>
        <p:txBody>
          <a:bodyPr lIns="0" rIns="0" tIns="80640" bIns="0" anchor="t">
            <a:normAutofit fontScale="29000"/>
          </a:bodyPr>
          <a:p>
            <a:pPr marL="342720" indent="-268200">
              <a:lnSpc>
                <a:spcPct val="87000"/>
              </a:lnSpc>
              <a:spcAft>
                <a:spcPts val="1423"/>
              </a:spcAft>
              <a:tabLst>
                <a:tab algn="l" pos="0"/>
              </a:tabLst>
            </a:pPr>
            <a:r>
              <a:rPr b="0" lang="de-AT" sz="5400" spc="-1" strike="noStrike">
                <a:solidFill>
                  <a:srgbClr val="669900"/>
                </a:solidFill>
                <a:latin typeface="Verdana"/>
              </a:rPr>
              <a:t> </a:t>
            </a:r>
            <a:r>
              <a:rPr b="0" lang="de-AT" sz="6600" spc="-1" strike="noStrike">
                <a:solidFill>
                  <a:srgbClr val="000000"/>
                </a:solidFill>
                <a:latin typeface="Verdana"/>
              </a:rPr>
              <a:t>Es ist eine staatliche Zahlung, die jeder Mensch von Geburt bis zum    Lebensende monatlich ohne Antrag erhält (Rechtsanspruch).</a:t>
            </a:r>
            <a:r>
              <a:rPr b="0" lang="de-AT" sz="6600" spc="-1" strike="noStrike">
                <a:solidFill>
                  <a:srgbClr val="000000"/>
                </a:solidFill>
                <a:latin typeface="Verdana"/>
                <a:ea typeface="TimesNewRomanPSMT"/>
              </a:rPr>
              <a:t>    </a:t>
            </a:r>
            <a:endParaRPr b="0" lang="de-AT" sz="6600" spc="-1" strike="noStrike">
              <a:latin typeface="Arial"/>
            </a:endParaRPr>
          </a:p>
          <a:p>
            <a:pPr marL="342720" indent="-268200">
              <a:lnSpc>
                <a:spcPct val="87000"/>
              </a:lnSpc>
              <a:spcAft>
                <a:spcPts val="1423"/>
              </a:spcAft>
              <a:tabLst>
                <a:tab algn="l" pos="0"/>
              </a:tabLst>
            </a:pPr>
            <a:endParaRPr b="0" lang="de-AT" sz="66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endParaRPr b="0" lang="de-AT" sz="5400" spc="-1" strike="noStrike">
              <a:latin typeface="Arial"/>
            </a:endParaRPr>
          </a:p>
          <a:p>
            <a:pPr marL="342720" indent="-268200">
              <a:lnSpc>
                <a:spcPct val="87000"/>
              </a:lnSpc>
              <a:spcAft>
                <a:spcPts val="1423"/>
              </a:spcAft>
              <a:tabLst>
                <a:tab algn="l" pos="0"/>
              </a:tabLst>
            </a:pPr>
            <a:r>
              <a:rPr b="1" lang="de-AT" sz="5400" spc="-1" strike="noStrike">
                <a:solidFill>
                  <a:srgbClr val="ff0000"/>
                </a:solidFill>
                <a:latin typeface="Verdana"/>
                <a:ea typeface="TimesNewRomanPSMT"/>
              </a:rPr>
              <a:t>Die wichtigsten vier Kriterien:</a:t>
            </a: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r>
              <a:rPr b="1" lang="de-AT" sz="5400" spc="-1" strike="noStrike">
                <a:solidFill>
                  <a:srgbClr val="00cc00"/>
                </a:solidFill>
                <a:latin typeface="Verdana"/>
                <a:ea typeface="TimesNewRomanPSMT"/>
              </a:rPr>
              <a:t>bedingungslos</a:t>
            </a:r>
            <a:endParaRPr b="0" lang="de-AT" sz="5400" spc="-1" strike="noStrike">
              <a:latin typeface="Arial"/>
            </a:endParaRPr>
          </a:p>
          <a:p>
            <a:pPr marL="342720" indent="-268200">
              <a:lnSpc>
                <a:spcPct val="87000"/>
              </a:lnSpc>
              <a:spcAft>
                <a:spcPts val="1423"/>
              </a:spcAft>
              <a:tabLst>
                <a:tab algn="l" pos="0"/>
              </a:tabLst>
            </a:pPr>
            <a:r>
              <a:rPr b="1" lang="de-AT" sz="5400" spc="-1" strike="noStrike">
                <a:solidFill>
                  <a:srgbClr val="00cc00"/>
                </a:solidFill>
                <a:latin typeface="Verdana"/>
                <a:ea typeface="TimesNewRomanPSMT"/>
              </a:rPr>
              <a:t>  </a:t>
            </a:r>
            <a:r>
              <a:rPr b="1" lang="de-AT" sz="5400" spc="-1" strike="noStrike">
                <a:solidFill>
                  <a:srgbClr val="00cc00"/>
                </a:solidFill>
                <a:latin typeface="Verdana"/>
                <a:ea typeface="TimesNewRomanPSMT"/>
              </a:rPr>
              <a:t>allgemein / universell</a:t>
            </a:r>
            <a:endParaRPr b="0" lang="de-AT" sz="5400" spc="-1" strike="noStrike">
              <a:latin typeface="Arial"/>
            </a:endParaRPr>
          </a:p>
          <a:p>
            <a:pPr marL="342720" indent="-268200">
              <a:lnSpc>
                <a:spcPct val="87000"/>
              </a:lnSpc>
              <a:spcAft>
                <a:spcPts val="1423"/>
              </a:spcAft>
              <a:tabLst>
                <a:tab algn="l" pos="0"/>
              </a:tabLst>
            </a:pPr>
            <a:r>
              <a:rPr b="1" lang="de-AT" sz="5400" spc="-1" strike="noStrike">
                <a:solidFill>
                  <a:srgbClr val="00cc00"/>
                </a:solidFill>
                <a:latin typeface="Verdana"/>
                <a:ea typeface="TimesNewRomanPSMT"/>
              </a:rPr>
              <a:t>  </a:t>
            </a:r>
            <a:r>
              <a:rPr b="1" lang="de-AT" sz="5400" spc="-1" strike="noStrike">
                <a:solidFill>
                  <a:srgbClr val="00cc00"/>
                </a:solidFill>
                <a:latin typeface="Verdana"/>
                <a:ea typeface="TimesNewRomanPSMT"/>
              </a:rPr>
              <a:t>personenbezogen / individuell</a:t>
            </a:r>
            <a:endParaRPr b="0" lang="de-AT" sz="5400" spc="-1" strike="noStrike">
              <a:latin typeface="Arial"/>
            </a:endParaRPr>
          </a:p>
          <a:p>
            <a:pPr marL="342720" indent="-268200">
              <a:lnSpc>
                <a:spcPct val="87000"/>
              </a:lnSpc>
              <a:spcAft>
                <a:spcPts val="1423"/>
              </a:spcAft>
              <a:tabLst>
                <a:tab algn="l" pos="0"/>
              </a:tabLst>
            </a:pPr>
            <a:r>
              <a:rPr b="1" lang="de-AT" sz="5400" spc="-1" strike="noStrike">
                <a:solidFill>
                  <a:srgbClr val="00cc00"/>
                </a:solidFill>
                <a:latin typeface="Verdana"/>
                <a:ea typeface="TimesNewRomanPSMT"/>
              </a:rPr>
              <a:t>  </a:t>
            </a:r>
            <a:r>
              <a:rPr b="1" lang="de-AT" sz="5400" spc="-1" strike="noStrike">
                <a:solidFill>
                  <a:srgbClr val="00cc00"/>
                </a:solidFill>
                <a:latin typeface="Verdana"/>
                <a:ea typeface="TimesNewRomanPSMT"/>
              </a:rPr>
              <a:t>existenz- und teilhabesichernd</a:t>
            </a:r>
            <a:endParaRPr b="0" lang="de-AT" sz="5400" spc="-1" strike="noStrike">
              <a:latin typeface="Arial"/>
            </a:endParaRPr>
          </a:p>
          <a:p>
            <a:pPr marL="558720" indent="-484200">
              <a:lnSpc>
                <a:spcPct val="87000"/>
              </a:lnSpc>
              <a:spcAft>
                <a:spcPts val="1423"/>
              </a:spcAft>
              <a:tabLst>
                <a:tab algn="l" pos="0"/>
              </a:tabLst>
            </a:pPr>
            <a:endParaRPr b="0" lang="de-AT" sz="5400" spc="-1" strike="noStrike">
              <a:latin typeface="Arial"/>
            </a:endParaRPr>
          </a:p>
          <a:p>
            <a:pPr marL="342720" indent="-268200">
              <a:lnSpc>
                <a:spcPct val="87000"/>
              </a:lnSpc>
              <a:spcAft>
                <a:spcPts val="1423"/>
              </a:spcAft>
              <a:tabLst>
                <a:tab algn="l" pos="0"/>
              </a:tabLst>
            </a:pPr>
            <a:r>
              <a:rPr b="0" lang="de-AT" sz="5400" spc="-1" strike="noStrike">
                <a:solidFill>
                  <a:srgbClr val="669900"/>
                </a:solidFill>
                <a:latin typeface="Verdana"/>
                <a:ea typeface="TimesNewRomanPSMT"/>
              </a:rPr>
              <a:t>   </a:t>
            </a:r>
            <a:endParaRPr b="0" lang="de-AT" sz="54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6" name="PlaceHolder 1"/>
          <p:cNvSpPr>
            <a:spLocks noGrp="1"/>
          </p:cNvSpPr>
          <p:nvPr>
            <p:ph type="title"/>
          </p:nvPr>
        </p:nvSpPr>
        <p:spPr>
          <a:xfrm>
            <a:off x="502920" y="270000"/>
            <a:ext cx="9068400" cy="1618920"/>
          </a:xfrm>
          <a:prstGeom prst="rect">
            <a:avLst/>
          </a:prstGeom>
          <a:noFill/>
          <a:ln w="0">
            <a:noFill/>
          </a:ln>
        </p:spPr>
        <p:txBody>
          <a:bodyPr lIns="0" rIns="0" tIns="21240" bIns="0" anchor="ctr">
            <a:noAutofit/>
          </a:bodyPr>
          <a:p>
            <a:pPr algn="ctr">
              <a:lnSpc>
                <a:spcPct val="94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DE" sz="2800" spc="-1" strike="noStrike">
                <a:solidFill>
                  <a:srgbClr val="81d41a"/>
                </a:solidFill>
                <a:latin typeface="Verdana"/>
                <a:ea typeface="Times New Roman"/>
              </a:rPr>
              <a:t>bedingungslos:</a:t>
            </a:r>
            <a:endParaRPr b="0" lang="de-AT" sz="2800" spc="-1" strike="noStrike">
              <a:latin typeface="Arial"/>
            </a:endParaRPr>
          </a:p>
        </p:txBody>
      </p:sp>
      <p:sp>
        <p:nvSpPr>
          <p:cNvPr id="157" name="PlaceHolder 2"/>
          <p:cNvSpPr>
            <a:spLocks noGrp="1"/>
          </p:cNvSpPr>
          <p:nvPr>
            <p:ph type="subTitle"/>
          </p:nvPr>
        </p:nvSpPr>
        <p:spPr>
          <a:xfrm>
            <a:off x="469800" y="1350360"/>
            <a:ext cx="9430200" cy="6172200"/>
          </a:xfrm>
          <a:prstGeom prst="rect">
            <a:avLst/>
          </a:prstGeom>
          <a:noFill/>
          <a:ln w="0">
            <a:noFill/>
          </a:ln>
        </p:spPr>
        <p:txBody>
          <a:bodyPr lIns="0" rIns="0" tIns="18000" bIns="0" anchor="ctr">
            <a:noAutofit/>
          </a:bodyPr>
          <a:p>
            <a:pPr marL="336240" indent="-336240">
              <a:lnSpc>
                <a:spcPct val="94000"/>
              </a:lnSpc>
              <a:spcBef>
                <a:spcPts val="26"/>
              </a:spcBef>
              <a:spcAft>
                <a:spcPts val="26"/>
              </a:spcAft>
              <a:tabLst>
                <a:tab algn="l" pos="0"/>
              </a:tabLst>
            </a:pPr>
            <a:r>
              <a:rPr b="1" lang="de-DE" sz="2400" spc="-1" strike="noStrike">
                <a:solidFill>
                  <a:srgbClr val="000000"/>
                </a:solidFill>
                <a:latin typeface="Verdana"/>
              </a:rPr>
              <a:t>  </a:t>
            </a:r>
            <a:endParaRPr b="0" lang="de-AT" sz="2400" spc="-1" strike="noStrike">
              <a:latin typeface="Arial"/>
            </a:endParaRPr>
          </a:p>
          <a:p>
            <a:pPr marL="336240" indent="-336240">
              <a:lnSpc>
                <a:spcPct val="87000"/>
              </a:lnSpc>
              <a:spcBef>
                <a:spcPts val="26"/>
              </a:spcBef>
              <a:spcAft>
                <a:spcPts val="26"/>
              </a:spcAft>
              <a:tabLst>
                <a:tab algn="l" pos="0"/>
              </a:tabLst>
            </a:pPr>
            <a:r>
              <a:rPr b="1" lang="de-DE" sz="2400" spc="-1" strike="noStrike">
                <a:solidFill>
                  <a:srgbClr val="000000"/>
                </a:solidFill>
                <a:latin typeface="Verdana"/>
              </a:rPr>
              <a:t>   </a:t>
            </a:r>
            <a:r>
              <a:rPr b="0" lang="de-DE" sz="2000" spc="-1" strike="noStrike">
                <a:solidFill>
                  <a:srgbClr val="000000"/>
                </a:solidFill>
                <a:latin typeface="Verdana"/>
                <a:ea typeface="Times New Roman"/>
              </a:rPr>
              <a:t>Wir sehen das Grundeinkommen als Recht, das nicht von Bedingungen</a:t>
            </a: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z.B. Arbeitszwang, </a:t>
            </a: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Verpflichtung zu gemeinnütziger Tätigkeit,</a:t>
            </a: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geschlechterrollenkonformem Verhalten, </a:t>
            </a: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Einkommens- und Vermögenssituation</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0" lang="de-DE" sz="2000" spc="-1" strike="noStrike">
                <a:solidFill>
                  <a:srgbClr val="000000"/>
                </a:solidFill>
                <a:latin typeface="Verdana"/>
                <a:ea typeface="Times New Roman"/>
              </a:rPr>
              <a:t>    </a:t>
            </a:r>
            <a:r>
              <a:rPr b="0" lang="de-DE" sz="2000" spc="-1" strike="noStrike">
                <a:solidFill>
                  <a:srgbClr val="000000"/>
                </a:solidFill>
                <a:latin typeface="Verdana"/>
                <a:ea typeface="Times New Roman"/>
              </a:rPr>
              <a:t>abhängig gemacht werden kann.</a:t>
            </a:r>
            <a:endParaRPr b="0" lang="de-AT" sz="2000" spc="-1" strike="noStrike">
              <a:latin typeface="Arial"/>
            </a:endParaRPr>
          </a:p>
          <a:p>
            <a:pPr marL="336240" indent="-336240">
              <a:lnSpc>
                <a:spcPct val="94000"/>
              </a:lnSpc>
              <a:spcBef>
                <a:spcPts val="26"/>
              </a:spcBef>
              <a:spcAft>
                <a:spcPts val="26"/>
              </a:spcAft>
              <a:tabLst>
                <a:tab algn="l" pos="0"/>
              </a:tabLst>
            </a:pPr>
            <a:endParaRPr b="0" lang="de-AT" sz="2000" spc="-1" strike="noStrike">
              <a:latin typeface="Arial"/>
            </a:endParaRPr>
          </a:p>
          <a:p>
            <a:pPr marL="336240" indent="-336240">
              <a:lnSpc>
                <a:spcPct val="94000"/>
              </a:lnSpc>
              <a:spcBef>
                <a:spcPts val="26"/>
              </a:spcBef>
              <a:spcAft>
                <a:spcPts val="26"/>
              </a:spcAft>
              <a:tabLst>
                <a:tab algn="l" pos="0"/>
              </a:tabLst>
            </a:pPr>
            <a:r>
              <a:rPr b="0" lang="de-DE" sz="2400" spc="-1" strike="noStrike">
                <a:solidFill>
                  <a:srgbClr val="000000"/>
                </a:solidFill>
                <a:latin typeface="Verdana"/>
                <a:ea typeface="Times New Roman"/>
              </a:rPr>
              <a:t>   </a:t>
            </a:r>
            <a:endParaRPr b="0" lang="de-AT" sz="2400" spc="-1" strike="noStrike">
              <a:latin typeface="Arial"/>
            </a:endParaRPr>
          </a:p>
          <a:p>
            <a:pPr marL="336240" indent="-336240">
              <a:lnSpc>
                <a:spcPct val="94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58" name="PlaceHolder 1"/>
          <p:cNvSpPr>
            <a:spLocks noGrp="1"/>
          </p:cNvSpPr>
          <p:nvPr>
            <p:ph type="title"/>
          </p:nvPr>
        </p:nvSpPr>
        <p:spPr>
          <a:xfrm>
            <a:off x="502920" y="270000"/>
            <a:ext cx="9068400" cy="1618920"/>
          </a:xfrm>
          <a:prstGeom prst="rect">
            <a:avLst/>
          </a:prstGeom>
          <a:noFill/>
          <a:ln w="0">
            <a:noFill/>
          </a:ln>
        </p:spPr>
        <p:txBody>
          <a:bodyPr lIns="0" rIns="0" tIns="21240" bIns="0" anchor="ctr">
            <a:noAutofit/>
          </a:bodyPr>
          <a:p>
            <a:pPr algn="ctr">
              <a:lnSpc>
                <a:spcPct val="94000"/>
              </a:lnSpc>
              <a:spcBef>
                <a:spcPts val="26"/>
              </a:spcBef>
              <a:spcAft>
                <a:spcPts val="26"/>
              </a:spcAft>
              <a:tabLst>
                <a:tab algn="l" pos="0"/>
                <a:tab algn="l" pos="449280"/>
                <a:tab algn="l" pos="898560"/>
                <a:tab algn="l" pos="1347840"/>
                <a:tab algn="l" pos="1797120"/>
                <a:tab algn="l" pos="2246400"/>
                <a:tab algn="l" pos="2695680"/>
                <a:tab algn="l" pos="3144960"/>
                <a:tab algn="l" pos="3594240"/>
                <a:tab algn="l" pos="4043520"/>
                <a:tab algn="l" pos="4492800"/>
                <a:tab algn="l" pos="4941720"/>
                <a:tab algn="l" pos="5391000"/>
                <a:tab algn="l" pos="5840280"/>
                <a:tab algn="l" pos="6289560"/>
                <a:tab algn="l" pos="6738840"/>
                <a:tab algn="l" pos="7188120"/>
                <a:tab algn="l" pos="7637400"/>
                <a:tab algn="l" pos="8086680"/>
                <a:tab algn="l" pos="8535960"/>
                <a:tab algn="l" pos="8985240"/>
              </a:tabLst>
            </a:pPr>
            <a:r>
              <a:rPr b="1" lang="de-DE" sz="2800" spc="-1" strike="noStrike">
                <a:solidFill>
                  <a:srgbClr val="000000"/>
                </a:solidFill>
                <a:latin typeface="Verdana"/>
                <a:ea typeface="Times New Roman"/>
              </a:rPr>
              <a:t>allgemein / universell:</a:t>
            </a:r>
            <a:endParaRPr b="0" lang="de-AT" sz="2800" spc="-1" strike="noStrike">
              <a:latin typeface="Arial"/>
            </a:endParaRPr>
          </a:p>
        </p:txBody>
      </p:sp>
      <p:sp>
        <p:nvSpPr>
          <p:cNvPr id="159" name="PlaceHolder 2"/>
          <p:cNvSpPr>
            <a:spLocks noGrp="1"/>
          </p:cNvSpPr>
          <p:nvPr>
            <p:ph type="subTitle"/>
          </p:nvPr>
        </p:nvSpPr>
        <p:spPr>
          <a:xfrm>
            <a:off x="540000" y="360000"/>
            <a:ext cx="9430200" cy="7252560"/>
          </a:xfrm>
          <a:prstGeom prst="rect">
            <a:avLst/>
          </a:prstGeom>
          <a:noFill/>
          <a:ln w="0">
            <a:noFill/>
          </a:ln>
        </p:spPr>
        <p:txBody>
          <a:bodyPr lIns="0" rIns="0" tIns="18000" bIns="0" anchor="ctr">
            <a:noAutofit/>
          </a:bodyPr>
          <a:p>
            <a:pPr marL="336240" indent="-336240">
              <a:lnSpc>
                <a:spcPct val="94000"/>
              </a:lnSpc>
              <a:spcBef>
                <a:spcPts val="26"/>
              </a:spcBef>
              <a:spcAft>
                <a:spcPts val="26"/>
              </a:spcAft>
              <a:tabLst>
                <a:tab algn="l" pos="0"/>
              </a:tabLst>
            </a:pPr>
            <a:r>
              <a:rPr b="1" lang="de-DE" sz="2400" spc="-1" strike="noStrike">
                <a:solidFill>
                  <a:srgbClr val="000000"/>
                </a:solidFill>
                <a:latin typeface="Verdana"/>
              </a:rPr>
              <a:t>  </a:t>
            </a:r>
            <a:endParaRPr b="0" lang="de-AT" sz="2400" spc="-1" strike="noStrike">
              <a:latin typeface="Arial"/>
            </a:endParaRPr>
          </a:p>
          <a:p>
            <a:pPr marL="336240" indent="-336240">
              <a:lnSpc>
                <a:spcPct val="87000"/>
              </a:lnSpc>
              <a:spcBef>
                <a:spcPts val="26"/>
              </a:spcBef>
              <a:spcAft>
                <a:spcPts val="26"/>
              </a:spcAft>
              <a:tabLst>
                <a:tab algn="l" pos="0"/>
              </a:tabLst>
            </a:pPr>
            <a:r>
              <a:rPr b="1" lang="de-DE" sz="2400" spc="-1" strike="noStrike">
                <a:solidFill>
                  <a:srgbClr val="000000"/>
                </a:solidFill>
                <a:latin typeface="Verdana"/>
              </a:rPr>
              <a:t>   </a:t>
            </a:r>
            <a:r>
              <a:rPr b="1" lang="de-DE" sz="2000" spc="-1" strike="noStrike">
                <a:solidFill>
                  <a:srgbClr val="000000"/>
                </a:solidFill>
                <a:latin typeface="Verdana"/>
                <a:ea typeface="Times New Roman"/>
              </a:rPr>
              <a:t> </a:t>
            </a:r>
            <a:r>
              <a:rPr b="1" lang="de-DE" sz="2000" spc="-1" strike="noStrike">
                <a:solidFill>
                  <a:srgbClr val="000000"/>
                </a:solidFill>
                <a:latin typeface="Verdana"/>
                <a:ea typeface="Times New Roman"/>
              </a:rPr>
              <a:t>Alle Bürgerinnen und Bürger, alle Bewohnerinnen und Bewohner des betreffenden Landes müssen in den Genuss dieser Leistung kommen.</a:t>
            </a:r>
            <a:endParaRPr b="0" lang="de-AT" sz="2000" spc="-1" strike="noStrike">
              <a:latin typeface="Arial"/>
            </a:endParaRPr>
          </a:p>
          <a:p>
            <a:pPr marL="336240" indent="-336240">
              <a:lnSpc>
                <a:spcPct val="87000"/>
              </a:lnSpc>
              <a:spcBef>
                <a:spcPts val="26"/>
              </a:spcBef>
              <a:spcAft>
                <a:spcPts val="26"/>
              </a:spcAft>
              <a:tabLst>
                <a:tab algn="l" pos="0"/>
              </a:tabLst>
            </a:pPr>
            <a:endParaRPr b="0" lang="de-AT" sz="2000" spc="-1" strike="noStrike">
              <a:latin typeface="Arial"/>
            </a:endParaRPr>
          </a:p>
          <a:p>
            <a:pPr marL="336240" indent="-336240">
              <a:lnSpc>
                <a:spcPct val="87000"/>
              </a:lnSpc>
              <a:spcBef>
                <a:spcPts val="26"/>
              </a:spcBef>
              <a:spcAft>
                <a:spcPts val="26"/>
              </a:spcAft>
              <a:tabLst>
                <a:tab algn="l" pos="0"/>
              </a:tabLst>
            </a:pPr>
            <a:r>
              <a:rPr b="1" lang="de-DE" sz="2400" spc="-1" strike="noStrike">
                <a:solidFill>
                  <a:srgbClr val="000000"/>
                </a:solidFill>
                <a:latin typeface="Verdana"/>
                <a:ea typeface="Times New Roman"/>
              </a:rPr>
              <a:t>    </a:t>
            </a:r>
            <a:r>
              <a:rPr b="1" lang="de-DE" sz="2400" spc="-1" strike="noStrike">
                <a:solidFill>
                  <a:srgbClr val="000000"/>
                </a:solidFill>
                <a:latin typeface="Verdana"/>
                <a:ea typeface="Times New Roman"/>
              </a:rPr>
              <a:t>Angestrebt wird diese Leistung EU-weit und grundsätzlich weltweit.</a:t>
            </a:r>
            <a:endParaRPr b="0" lang="de-AT" sz="2400" spc="-1" strike="noStrike">
              <a:latin typeface="Arial"/>
            </a:endParaRPr>
          </a:p>
          <a:p>
            <a:pPr marL="336240" indent="-336240">
              <a:lnSpc>
                <a:spcPct val="94000"/>
              </a:lnSpc>
              <a:spcBef>
                <a:spcPts val="26"/>
              </a:spcBef>
              <a:spcAft>
                <a:spcPts val="26"/>
              </a:spcAft>
              <a:tabLst>
                <a:tab algn="l" pos="0"/>
              </a:tabLst>
            </a:pPr>
            <a:endParaRPr b="0" lang="de-AT" sz="2400" spc="-1" strike="noStrike">
              <a:latin typeface="Arial"/>
            </a:endParaRPr>
          </a:p>
          <a:p>
            <a:pPr marL="336240" indent="-336240">
              <a:lnSpc>
                <a:spcPct val="94000"/>
              </a:lnSpc>
              <a:spcBef>
                <a:spcPts val="26"/>
              </a:spcBef>
              <a:spcAft>
                <a:spcPts val="26"/>
              </a:spcAft>
              <a:tabLst>
                <a:tab algn="l" pos="0"/>
              </a:tabLst>
            </a:pPr>
            <a:r>
              <a:rPr b="1" lang="de-DE" sz="2400" spc="-1" strike="noStrike">
                <a:solidFill>
                  <a:srgbClr val="000000"/>
                </a:solidFill>
                <a:latin typeface="Verdana"/>
                <a:ea typeface="Times New Roman"/>
              </a:rPr>
              <a:t>   </a:t>
            </a:r>
            <a:endParaRPr b="0" lang="de-AT" sz="2400" spc="-1" strike="noStrike">
              <a:latin typeface="Arial"/>
            </a:endParaRPr>
          </a:p>
          <a:p>
            <a:pPr marL="336240" indent="-336240">
              <a:lnSpc>
                <a:spcPct val="94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a:p>
            <a:pPr marL="336240" indent="-336240">
              <a:lnSpc>
                <a:spcPct val="87000"/>
              </a:lnSpc>
              <a:spcBef>
                <a:spcPts val="26"/>
              </a:spcBef>
              <a:spcAft>
                <a:spcPts val="26"/>
              </a:spcAft>
              <a:tabLst>
                <a:tab algn="l" pos="0"/>
              </a:tabLst>
            </a:pPr>
            <a:endParaRPr b="0" lang="de-AT" sz="2400" spc="-1" strike="noStrike">
              <a:latin typeface="Arial"/>
            </a:endParaRPr>
          </a:p>
        </p:txBody>
      </p:sp>
      <p:sp>
        <p:nvSpPr>
          <p:cNvPr id="160" name=""/>
          <p:cNvSpPr/>
          <p:nvPr/>
        </p:nvSpPr>
        <p:spPr>
          <a:xfrm>
            <a:off x="720000" y="360000"/>
            <a:ext cx="8676720" cy="44982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endParaRPr b="0" lang="de-AT" sz="1800" spc="-1" strike="noStrike">
              <a:latin typeface="Arial"/>
            </a:endParaRPr>
          </a:p>
          <a:p>
            <a:pPr>
              <a:lnSpc>
                <a:spcPct val="100000"/>
              </a:lnSpc>
            </a:pPr>
            <a:endParaRPr b="0" lang="de-AT" sz="1800" spc="-1" strike="noStrike">
              <a:latin typeface="Arial"/>
            </a:endParaRPr>
          </a:p>
          <a:p>
            <a:pPr>
              <a:lnSpc>
                <a:spcPct val="100000"/>
              </a:lnSpc>
            </a:pPr>
            <a:endParaRPr b="0" lang="de-AT" sz="1800" spc="-1" strike="noStrike">
              <a:latin typeface="Arial"/>
            </a:endParaRPr>
          </a:p>
          <a:p>
            <a:pPr>
              <a:lnSpc>
                <a:spcPct val="100000"/>
              </a:lnSpc>
            </a:pPr>
            <a:endParaRPr b="0" lang="de-AT" sz="1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71</TotalTime>
  <Application>LibreOffice/7.2.4.1$Windows_X86_64 LibreOffice_project/27d75539669ac387bb498e35313b970b7fe9c4f9</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2022-02-25T13:39:36Z</dcterms:created>
  <dc:creator/>
  <dc:description/>
  <dc:language>de-AT</dc:language>
  <cp:lastModifiedBy/>
  <dcterms:modified xsi:type="dcterms:W3CDTF">2022-03-01T15:09:27Z</dcterms:modified>
  <cp:revision>6</cp:revision>
  <dc:subject/>
  <dc:title/>
</cp:coreProperties>
</file>

<file path=docProps/custom.xml><?xml version="1.0" encoding="utf-8"?>
<Properties xmlns="http://schemas.openxmlformats.org/officeDocument/2006/custom-properties" xmlns:vt="http://schemas.openxmlformats.org/officeDocument/2006/docPropsVTypes"/>
</file>