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slideMaster6.xml" ContentType="application/vnd.openxmlformats-officedocument.presentationml.slideMaster+xml"/>
  <Override PartName="/ppt/embeddings/oleObject1.bin" ContentType="application/vnd.openxmlformats-officedocument.oleObject"/>
  <Override PartName="/ppt/embeddings/oleObject1.xls" ContentType="application/vnd.ms-excel"/>
  <Override PartName="/ppt/embeddings/oleObject2.xls" ContentType="application/vnd.ms-exce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2.xml.rels" ContentType="application/vnd.openxmlformats-package.relationships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media/image1.wmf" ContentType="image/x-wmf"/>
  <Override PartName="/ppt/media/image3.png" ContentType="image/png"/>
  <Override PartName="/ppt/media/image2.wmf" ContentType="image/x-wmf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jpeg" ContentType="image/jpeg"/>
  <Override PartName="/ppt/media/image14.png" ContentType="image/png"/>
  <Override PartName="/ppt/media/image15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</p:sld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</p:sldIdLst>
  <p:sldSz cx="12188825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120" y="273600"/>
            <a:ext cx="1096956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609120" y="273600"/>
            <a:ext cx="1096956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609120" y="273600"/>
            <a:ext cx="1096956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 type="body"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50" name="PlaceHolder 6"/>
          <p:cNvSpPr>
            <a:spLocks noGrp="1"/>
          </p:cNvSpPr>
          <p:nvPr>
            <p:ph type="body"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51" name="PlaceHolder 7"/>
          <p:cNvSpPr>
            <a:spLocks noGrp="1"/>
          </p:cNvSpPr>
          <p:nvPr>
            <p:ph type="body"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subTitle"/>
          </p:nvPr>
        </p:nvSpPr>
        <p:spPr>
          <a:xfrm>
            <a:off x="609120" y="273600"/>
            <a:ext cx="1096956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120" y="273600"/>
            <a:ext cx="1096956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body"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 type="body"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88" name="PlaceHolder 6"/>
          <p:cNvSpPr>
            <a:spLocks noGrp="1"/>
          </p:cNvSpPr>
          <p:nvPr>
            <p:ph type="body"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89" name="PlaceHolder 7"/>
          <p:cNvSpPr>
            <a:spLocks noGrp="1"/>
          </p:cNvSpPr>
          <p:nvPr>
            <p:ph type="body"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subTitle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subTitle"/>
          </p:nvPr>
        </p:nvSpPr>
        <p:spPr>
          <a:xfrm>
            <a:off x="609120" y="273600"/>
            <a:ext cx="1096956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04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08" name="PlaceHolder 4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11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12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18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19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20" name="PlaceHolder 5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23" name="PlaceHolder 3"/>
          <p:cNvSpPr>
            <a:spLocks noGrp="1"/>
          </p:cNvSpPr>
          <p:nvPr>
            <p:ph type="body"/>
          </p:nvPr>
        </p:nvSpPr>
        <p:spPr>
          <a:xfrm>
            <a:off x="431820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24" name="PlaceHolder 4"/>
          <p:cNvSpPr>
            <a:spLocks noGrp="1"/>
          </p:cNvSpPr>
          <p:nvPr>
            <p:ph type="body"/>
          </p:nvPr>
        </p:nvSpPr>
        <p:spPr>
          <a:xfrm>
            <a:off x="8026920" y="160452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25" name="PlaceHolder 5"/>
          <p:cNvSpPr>
            <a:spLocks noGrp="1"/>
          </p:cNvSpPr>
          <p:nvPr>
            <p:ph type="body"/>
          </p:nvPr>
        </p:nvSpPr>
        <p:spPr>
          <a:xfrm>
            <a:off x="6091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26" name="PlaceHolder 6"/>
          <p:cNvSpPr>
            <a:spLocks noGrp="1"/>
          </p:cNvSpPr>
          <p:nvPr>
            <p:ph type="body"/>
          </p:nvPr>
        </p:nvSpPr>
        <p:spPr>
          <a:xfrm>
            <a:off x="431820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27" name="PlaceHolder 7"/>
          <p:cNvSpPr>
            <a:spLocks noGrp="1"/>
          </p:cNvSpPr>
          <p:nvPr>
            <p:ph type="body"/>
          </p:nvPr>
        </p:nvSpPr>
        <p:spPr>
          <a:xfrm>
            <a:off x="8026920" y="3682080"/>
            <a:ext cx="35319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0160" y="368208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0160" y="1604520"/>
            <a:ext cx="53528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120" y="3682080"/>
            <a:ext cx="1096956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120" y="273240"/>
            <a:ext cx="1096920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de-AT" sz="1800" spc="-1" strike="noStrike">
                <a:latin typeface="Arial"/>
              </a:rPr>
              <a:t>Format des Titeltextes durch Klicken bearbeiten</a:t>
            </a:r>
            <a:endParaRPr b="0" lang="de-AT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20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1800" spc="-1" strike="noStrike">
                <a:latin typeface="Arial"/>
              </a:rPr>
              <a:t>Format des Gliederungstextes durch Klicken bearbeiten</a:t>
            </a:r>
            <a:endParaRPr b="0" lang="de-AT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1800" spc="-1" strike="noStrike">
                <a:latin typeface="Arial"/>
              </a:rPr>
              <a:t>Zweite Gliederungsebene</a:t>
            </a:r>
            <a:endParaRPr b="0" lang="de-AT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1800" spc="-1" strike="noStrike">
                <a:latin typeface="Arial"/>
              </a:rPr>
              <a:t>Dritte Gliederungsebene</a:t>
            </a:r>
            <a:endParaRPr b="0" lang="de-AT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1800" spc="-1" strike="noStrike">
                <a:latin typeface="Arial"/>
              </a:rPr>
              <a:t>Vierte Gliederungsebene</a:t>
            </a:r>
            <a:endParaRPr b="0" lang="de-AT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1800" spc="-1" strike="noStrike">
                <a:latin typeface="Arial"/>
              </a:rPr>
              <a:t>Fünfte Gliederungsebene</a:t>
            </a:r>
            <a:endParaRPr b="0" lang="de-AT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1800" spc="-1" strike="noStrike">
                <a:latin typeface="Arial"/>
              </a:rPr>
              <a:t>Sechste Gliederungsebene</a:t>
            </a:r>
            <a:endParaRPr b="0" lang="de-AT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1800" spc="-1" strike="noStrike">
                <a:latin typeface="Arial"/>
              </a:rPr>
              <a:t>Siebte Gliederungsebene</a:t>
            </a:r>
            <a:endParaRPr b="0" lang="de-AT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de-AT" sz="4400" spc="-1" strike="noStrike">
                <a:latin typeface="Arial"/>
              </a:rPr>
              <a:t>Format des Titeltextes durch Klicken bearbeiten</a:t>
            </a:r>
            <a:endParaRPr b="0" lang="de-AT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3200" spc="-1" strike="noStrike">
                <a:latin typeface="Arial"/>
              </a:rPr>
              <a:t>Format des Gliederungstextes durch Klicken bearbeiten</a:t>
            </a:r>
            <a:endParaRPr b="0" lang="de-AT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2800" spc="-1" strike="noStrike">
                <a:latin typeface="Arial"/>
              </a:rPr>
              <a:t>Zweite Gliederungsebene</a:t>
            </a:r>
            <a:endParaRPr b="0" lang="de-AT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400" spc="-1" strike="noStrike">
                <a:latin typeface="Arial"/>
              </a:rPr>
              <a:t>Dritte Gliederungsebene</a:t>
            </a:r>
            <a:endParaRPr b="0" lang="de-AT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2000" spc="-1" strike="noStrike">
                <a:latin typeface="Arial"/>
              </a:rPr>
              <a:t>Vierte Gliederungsebene</a:t>
            </a:r>
            <a:endParaRPr b="0" lang="de-AT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Fünfte Gliederungsebene</a:t>
            </a:r>
            <a:endParaRPr b="0" lang="de-AT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Sechste Gliederungsebene</a:t>
            </a:r>
            <a:endParaRPr b="0" lang="de-AT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Siebte Gliederungsebene</a:t>
            </a:r>
            <a:endParaRPr b="0" lang="de-AT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de-AT" sz="4400" spc="-1" strike="noStrike">
                <a:latin typeface="Arial"/>
              </a:rPr>
              <a:t>Format des Titeltextes durch Klicken bearbeiten</a:t>
            </a:r>
            <a:endParaRPr b="0" lang="de-AT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3200" spc="-1" strike="noStrike">
                <a:latin typeface="Arial"/>
              </a:rPr>
              <a:t>Format des Gliederungstextes durch Klicken bearbeiten</a:t>
            </a:r>
            <a:endParaRPr b="0" lang="de-AT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2800" spc="-1" strike="noStrike">
                <a:latin typeface="Arial"/>
              </a:rPr>
              <a:t>Zweite Gliederungsebene</a:t>
            </a:r>
            <a:endParaRPr b="0" lang="de-AT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400" spc="-1" strike="noStrike">
                <a:latin typeface="Arial"/>
              </a:rPr>
              <a:t>Dritte Gliederungsebene</a:t>
            </a:r>
            <a:endParaRPr b="0" lang="de-AT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2000" spc="-1" strike="noStrike">
                <a:latin typeface="Arial"/>
              </a:rPr>
              <a:t>Vierte Gliederungsebene</a:t>
            </a:r>
            <a:endParaRPr b="0" lang="de-AT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Fünfte Gliederungsebene</a:t>
            </a:r>
            <a:endParaRPr b="0" lang="de-AT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Sechste Gliederungsebene</a:t>
            </a:r>
            <a:endParaRPr b="0" lang="de-AT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Siebte Gliederungsebene</a:t>
            </a:r>
            <a:endParaRPr b="0" lang="de-AT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de-AT" sz="4400" spc="-1" strike="noStrike">
                <a:latin typeface="Arial"/>
              </a:rPr>
              <a:t>Format des Titeltextes durch Klicken bearbeiten</a:t>
            </a:r>
            <a:endParaRPr b="0" lang="de-AT" sz="44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3200" spc="-1" strike="noStrike">
                <a:latin typeface="Arial"/>
              </a:rPr>
              <a:t>Format des Gliederungstextes durch Klicken bearbeiten</a:t>
            </a:r>
            <a:endParaRPr b="0" lang="de-AT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2800" spc="-1" strike="noStrike">
                <a:latin typeface="Arial"/>
              </a:rPr>
              <a:t>Zweite Gliederungsebene</a:t>
            </a:r>
            <a:endParaRPr b="0" lang="de-AT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400" spc="-1" strike="noStrike">
                <a:latin typeface="Arial"/>
              </a:rPr>
              <a:t>Dritte Gliederungsebene</a:t>
            </a:r>
            <a:endParaRPr b="0" lang="de-AT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2000" spc="-1" strike="noStrike">
                <a:latin typeface="Arial"/>
              </a:rPr>
              <a:t>Vierte Gliederungsebene</a:t>
            </a:r>
            <a:endParaRPr b="0" lang="de-AT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Fünfte Gliederungsebene</a:t>
            </a:r>
            <a:endParaRPr b="0" lang="de-AT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Sechste Gliederungsebene</a:t>
            </a:r>
            <a:endParaRPr b="0" lang="de-AT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Siebte Gliederungsebene</a:t>
            </a:r>
            <a:endParaRPr b="0" lang="de-AT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de-AT" sz="4400" spc="-1" strike="noStrike">
                <a:latin typeface="Arial"/>
              </a:rPr>
              <a:t>Format des Titeltextes durch Klicken bearbeiten</a:t>
            </a:r>
            <a:endParaRPr b="0" lang="de-AT" sz="4400" spc="-1" strike="noStrike"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3200" spc="-1" strike="noStrike">
                <a:latin typeface="Arial"/>
              </a:rPr>
              <a:t>Format des Gliederungstextes durch Klicken bearbeiten</a:t>
            </a:r>
            <a:endParaRPr b="0" lang="de-AT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2800" spc="-1" strike="noStrike">
                <a:latin typeface="Arial"/>
              </a:rPr>
              <a:t>Zweite Gliederungsebene</a:t>
            </a:r>
            <a:endParaRPr b="0" lang="de-AT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400" spc="-1" strike="noStrike">
                <a:latin typeface="Arial"/>
              </a:rPr>
              <a:t>Dritte Gliederungsebene</a:t>
            </a:r>
            <a:endParaRPr b="0" lang="de-AT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2000" spc="-1" strike="noStrike">
                <a:latin typeface="Arial"/>
              </a:rPr>
              <a:t>Vierte Gliederungsebene</a:t>
            </a:r>
            <a:endParaRPr b="0" lang="de-AT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Fünfte Gliederungsebene</a:t>
            </a:r>
            <a:endParaRPr b="0" lang="de-AT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Sechste Gliederungsebene</a:t>
            </a:r>
            <a:endParaRPr b="0" lang="de-AT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Siebte Gliederungsebene</a:t>
            </a:r>
            <a:endParaRPr b="0" lang="de-AT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609120" y="273600"/>
            <a:ext cx="1096956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de-AT" sz="4400" spc="-1" strike="noStrike">
                <a:latin typeface="Arial"/>
              </a:rPr>
              <a:t>Format des Titeltextes durch Klicken bearbeiten</a:t>
            </a:r>
            <a:endParaRPr b="0" lang="de-AT" sz="4400" spc="-1" strike="noStrike">
              <a:latin typeface="Arial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609120" y="1604520"/>
            <a:ext cx="1096956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3200" spc="-1" strike="noStrike">
                <a:latin typeface="Arial"/>
              </a:rPr>
              <a:t>Format des Gliederungstextes durch Klicken bearbeiten</a:t>
            </a:r>
            <a:endParaRPr b="0" lang="de-AT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2800" spc="-1" strike="noStrike">
                <a:latin typeface="Arial"/>
              </a:rPr>
              <a:t>Zweite Gliederungsebene</a:t>
            </a:r>
            <a:endParaRPr b="0" lang="de-AT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400" spc="-1" strike="noStrike">
                <a:latin typeface="Arial"/>
              </a:rPr>
              <a:t>Dritte Gliederungsebene</a:t>
            </a:r>
            <a:endParaRPr b="0" lang="de-AT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2000" spc="-1" strike="noStrike">
                <a:latin typeface="Arial"/>
              </a:rPr>
              <a:t>Vierte Gliederungsebene</a:t>
            </a:r>
            <a:endParaRPr b="0" lang="de-AT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Fünfte Gliederungsebene</a:t>
            </a:r>
            <a:endParaRPr b="0" lang="de-AT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Sechste Gliederungsebene</a:t>
            </a:r>
            <a:endParaRPr b="0" lang="de-AT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Siebte Gliederungsebene</a:t>
            </a:r>
            <a:endParaRPr b="0" lang="de-AT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oleObject" Target="../embeddings/oleObject1.xls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oleObject" Target="../embeddings/oleObject1.xls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oleObject" Target="../embeddings/oleObject1.xls"/><Relationship Id="rId2" Type="http://schemas.openxmlformats.org/officeDocument/2006/relationships/image" Target="../media/image7.png"/><Relationship Id="rId3" Type="http://schemas.openxmlformats.org/officeDocument/2006/relationships/oleObject" Target="../embeddings/oleObject2.xls"/><Relationship Id="rId4" Type="http://schemas.openxmlformats.org/officeDocument/2006/relationships/image" Target="../media/image8.png"/><Relationship Id="rId5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oleObject" Target="../embeddings/oleObject1.xls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6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oleObject" Target="../embeddings/oleObject1.xls"/><Relationship Id="rId2" Type="http://schemas.openxmlformats.org/officeDocument/2006/relationships/image" Target="../media/image11.png"/><Relationship Id="rId3" Type="http://schemas.openxmlformats.org/officeDocument/2006/relationships/oleObject" Target="../embeddings/oleObject2.xls"/><Relationship Id="rId4" Type="http://schemas.openxmlformats.org/officeDocument/2006/relationships/image" Target="../media/image12.png"/><Relationship Id="rId5" Type="http://schemas.openxmlformats.org/officeDocument/2006/relationships/slideLayout" Target="../slideLayouts/slideLayout6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oleObject" Target="../embeddings/oleObject1.bin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oleObject" Target="../embeddings/oleObject1.bin"/><Relationship Id="rId2" Type="http://schemas.openxmlformats.org/officeDocument/2006/relationships/image" Target="../media/image2.wmf"/><Relationship Id="rId3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oleObject" Target="../embeddings/oleObject1.xls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809640" y="6356520"/>
            <a:ext cx="87570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229" name="CustomShape 2"/>
          <p:cNvSpPr/>
          <p:nvPr/>
        </p:nvSpPr>
        <p:spPr>
          <a:xfrm>
            <a:off x="9720360" y="6356520"/>
            <a:ext cx="162936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85B776EC-CE2F-4CAB-B740-89C1505E8E77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sp>
        <p:nvSpPr>
          <p:cNvPr id="230" name="CustomShape 3"/>
          <p:cNvSpPr/>
          <p:nvPr/>
        </p:nvSpPr>
        <p:spPr>
          <a:xfrm>
            <a:off x="898560" y="471600"/>
            <a:ext cx="10382760" cy="56973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7000"/>
              </a:lnSpc>
            </a:pPr>
            <a:r>
              <a:rPr b="0" lang="de-AT" sz="4000" spc="-1" strike="noStrike">
                <a:solidFill>
                  <a:srgbClr val="000000"/>
                </a:solidFill>
                <a:latin typeface="Calibri"/>
                <a:ea typeface="Calibri"/>
              </a:rPr>
              <a:t>Finanzierungsmodell für ein</a:t>
            </a:r>
            <a:endParaRPr b="0" lang="de-AT" sz="4000" spc="-1" strike="noStrike">
              <a:latin typeface="Arial"/>
            </a:endParaRPr>
          </a:p>
          <a:p>
            <a:pPr algn="ctr">
              <a:lnSpc>
                <a:spcPct val="107000"/>
              </a:lnSpc>
            </a:pPr>
            <a:r>
              <a:rPr b="0" lang="de-AT" sz="14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de-AT" sz="1400" spc="-1" strike="noStrike">
              <a:latin typeface="Arial"/>
            </a:endParaRPr>
          </a:p>
          <a:p>
            <a:pPr algn="ctr">
              <a:lnSpc>
                <a:spcPct val="107000"/>
              </a:lnSpc>
            </a:pPr>
            <a:r>
              <a:rPr b="0" lang="de-AT" sz="4000" spc="-1" strike="noStrike">
                <a:solidFill>
                  <a:srgbClr val="000000"/>
                </a:solidFill>
                <a:latin typeface="Calibri"/>
                <a:ea typeface="Calibri"/>
              </a:rPr>
              <a:t>„</a:t>
            </a:r>
            <a:r>
              <a:rPr b="0" lang="de-AT" sz="4000" spc="-1" strike="noStrike">
                <a:solidFill>
                  <a:srgbClr val="000000"/>
                </a:solidFill>
                <a:latin typeface="Calibri"/>
                <a:ea typeface="Calibri"/>
              </a:rPr>
              <a:t>Bedingungsloses Grundeinkommen“</a:t>
            </a:r>
            <a:endParaRPr b="0" lang="de-AT" sz="4000" spc="-1" strike="noStrike">
              <a:latin typeface="Arial"/>
            </a:endParaRPr>
          </a:p>
          <a:p>
            <a:pPr algn="ctr">
              <a:lnSpc>
                <a:spcPct val="107000"/>
              </a:lnSpc>
            </a:pPr>
            <a:r>
              <a:rPr b="0" lang="de-AT" sz="3200" spc="-1" strike="noStrike">
                <a:solidFill>
                  <a:srgbClr val="000000"/>
                </a:solidFill>
                <a:latin typeface="Calibri"/>
                <a:ea typeface="Calibri"/>
              </a:rPr>
              <a:t>(BGE)</a:t>
            </a:r>
            <a:endParaRPr b="0" lang="de-AT" sz="3200" spc="-1" strike="noStrike">
              <a:latin typeface="Arial"/>
            </a:endParaRPr>
          </a:p>
          <a:p>
            <a:pPr algn="ctr">
              <a:lnSpc>
                <a:spcPct val="107000"/>
              </a:lnSpc>
            </a:pPr>
            <a:r>
              <a:rPr b="0" lang="de-AT" sz="3200" spc="-1" strike="noStrike">
                <a:solidFill>
                  <a:srgbClr val="000000"/>
                </a:solidFill>
                <a:latin typeface="Calibri"/>
                <a:ea typeface="Calibri"/>
              </a:rPr>
              <a:t>Attac Inhaltsgruppe Grundeinkommen</a:t>
            </a:r>
            <a:endParaRPr b="0" lang="de-AT" sz="3200" spc="-1" strike="noStrike">
              <a:latin typeface="Arial"/>
            </a:endParaRPr>
          </a:p>
          <a:p>
            <a:pPr algn="ctr">
              <a:lnSpc>
                <a:spcPct val="107000"/>
              </a:lnSpc>
            </a:pPr>
            <a:r>
              <a:rPr b="0" lang="de-AT" sz="2000" spc="-1" strike="noStrike">
                <a:solidFill>
                  <a:srgbClr val="000000"/>
                </a:solidFill>
                <a:latin typeface="Calibri"/>
                <a:ea typeface="Calibri"/>
              </a:rPr>
              <a:t>Dr. Kaiser S.</a:t>
            </a:r>
            <a:endParaRPr b="0" lang="de-AT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de-AT" sz="11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de-AT" sz="2000" spc="-1" strike="noStrike">
                <a:solidFill>
                  <a:srgbClr val="000000"/>
                </a:solidFill>
                <a:latin typeface="Calibri"/>
                <a:ea typeface="Calibri"/>
              </a:rPr>
              <a:t>Diskussionspapier</a:t>
            </a:r>
            <a:endParaRPr b="0" lang="de-AT" sz="2000" spc="-1" strike="noStrike">
              <a:latin typeface="Arial"/>
            </a:endParaRPr>
          </a:p>
          <a:p>
            <a:pPr algn="ctr">
              <a:lnSpc>
                <a:spcPct val="107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Minifassung Modell 2013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14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endParaRPr b="0" lang="de-AT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14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1400" spc="-1" strike="noStrike">
                <a:solidFill>
                  <a:srgbClr val="000000"/>
                </a:solidFill>
                <a:latin typeface="Calibri"/>
                <a:ea typeface="Calibri"/>
              </a:rPr>
              <a:t>Alle Rechte vorbehalten</a:t>
            </a:r>
            <a:endParaRPr b="0" lang="de-AT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14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1400" spc="-1" strike="noStrike">
                <a:solidFill>
                  <a:srgbClr val="000000"/>
                </a:solidFill>
                <a:latin typeface="Calibri"/>
                <a:ea typeface="Calibri"/>
              </a:rPr>
              <a:t>Diese Unterlage ist urheberrechtlich geschützt</a:t>
            </a:r>
            <a:endParaRPr b="0" lang="de-AT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14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1400" spc="-1" strike="noStrike">
                <a:solidFill>
                  <a:srgbClr val="000000"/>
                </a:solidFill>
                <a:latin typeface="Calibri"/>
                <a:ea typeface="Calibri"/>
              </a:rPr>
              <a:t>Reproduktionen für nicht kommerzielle Verwendung sind unter Nennung der Quellen freigegeben</a:t>
            </a:r>
            <a:r>
              <a:rPr b="0" lang="de-AT" sz="22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r>
              <a:rPr b="0" lang="de-AT" sz="22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2200" spc="-1" strike="noStrike">
                <a:solidFill>
                  <a:srgbClr val="000000"/>
                </a:solidFill>
                <a:latin typeface="Calibri"/>
                <a:ea typeface="Calibri"/>
              </a:rPr>
              <a:t>            </a:t>
            </a:r>
            <a:r>
              <a:rPr b="0" lang="de-AT" sz="1400" spc="-1" strike="noStrike">
                <a:solidFill>
                  <a:srgbClr val="000000"/>
                </a:solidFill>
                <a:latin typeface="Calibri"/>
                <a:ea typeface="Calibri"/>
              </a:rPr>
              <a:t>012018</a:t>
            </a:r>
            <a:endParaRPr b="0" lang="de-AT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274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F5644CE0-DCEB-4D1D-93B1-90974AE62617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sp>
        <p:nvSpPr>
          <p:cNvPr id="275" name="CustomShape 3"/>
          <p:cNvSpPr/>
          <p:nvPr/>
        </p:nvSpPr>
        <p:spPr>
          <a:xfrm>
            <a:off x="1674000" y="855720"/>
            <a:ext cx="9419040" cy="3847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7000"/>
              </a:lnSpc>
            </a:pPr>
            <a:r>
              <a:rPr b="0" lang="de-AT" sz="4800" spc="-1" strike="noStrike">
                <a:solidFill>
                  <a:srgbClr val="000000"/>
                </a:solidFill>
                <a:latin typeface="Calibri"/>
                <a:ea typeface="Calibri"/>
              </a:rPr>
              <a:t>„</a:t>
            </a:r>
            <a:r>
              <a:rPr b="0" lang="de-AT" sz="4800" spc="-1" strike="noStrike">
                <a:solidFill>
                  <a:srgbClr val="000000"/>
                </a:solidFill>
                <a:latin typeface="Calibri"/>
                <a:ea typeface="Calibri"/>
              </a:rPr>
              <a:t>Bedingungsloses Grundeinkommen“</a:t>
            </a:r>
            <a:endParaRPr b="0" lang="de-AT" sz="4800" spc="-1" strike="noStrike">
              <a:latin typeface="Arial"/>
            </a:endParaRPr>
          </a:p>
          <a:p>
            <a:pPr algn="ctr">
              <a:lnSpc>
                <a:spcPct val="107000"/>
              </a:lnSpc>
            </a:pPr>
            <a:r>
              <a:rPr b="0" lang="de-AT" sz="4800" spc="-1" strike="noStrike">
                <a:solidFill>
                  <a:srgbClr val="000000"/>
                </a:solidFill>
                <a:latin typeface="Calibri"/>
                <a:ea typeface="Calibri"/>
              </a:rPr>
              <a:t>(BGE)</a:t>
            </a:r>
            <a:endParaRPr b="0" lang="de-AT" sz="4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de-AT" sz="4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de-AT" sz="4800" spc="-1" strike="noStrike">
                <a:solidFill>
                  <a:srgbClr val="000000"/>
                </a:solidFill>
                <a:latin typeface="Calibri"/>
                <a:ea typeface="Calibri"/>
              </a:rPr>
              <a:t>Schluss mit der ungerechten</a:t>
            </a:r>
            <a:endParaRPr b="0" lang="de-AT" sz="4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de-AT" sz="4800" spc="-1" strike="noStrike">
                <a:solidFill>
                  <a:srgbClr val="000000"/>
                </a:solidFill>
                <a:latin typeface="Calibri"/>
                <a:ea typeface="Calibri"/>
              </a:rPr>
              <a:t>„</a:t>
            </a:r>
            <a:r>
              <a:rPr b="0" lang="de-AT" sz="4800" spc="-1" strike="noStrike">
                <a:solidFill>
                  <a:srgbClr val="000000"/>
                </a:solidFill>
                <a:latin typeface="Calibri"/>
                <a:ea typeface="Calibri"/>
              </a:rPr>
              <a:t>Mindestsicherung“</a:t>
            </a:r>
            <a:endParaRPr b="0" lang="de-AT" sz="4800" spc="-1" strike="noStrike">
              <a:latin typeface="Arial"/>
            </a:endParaRPr>
          </a:p>
        </p:txBody>
      </p:sp>
      <p:sp>
        <p:nvSpPr>
          <p:cNvPr id="276" name="CustomShape 4"/>
          <p:cNvSpPr/>
          <p:nvPr/>
        </p:nvSpPr>
        <p:spPr>
          <a:xfrm>
            <a:off x="2057400" y="6076800"/>
            <a:ext cx="183240" cy="365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278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E34B2E5A-5DDD-4EDE-9BAB-844206830EF1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sp>
        <p:nvSpPr>
          <p:cNvPr id="279" name="CustomShape 3"/>
          <p:cNvSpPr/>
          <p:nvPr/>
        </p:nvSpPr>
        <p:spPr>
          <a:xfrm>
            <a:off x="942840" y="450720"/>
            <a:ext cx="10463760" cy="6977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7000"/>
              </a:lnSpc>
            </a:pP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2. Annahmen für die Berechnung des BGE</a:t>
            </a:r>
            <a:endParaRPr b="0" lang="de-AT" sz="2800" spc="-1" strike="noStrike">
              <a:latin typeface="Arial"/>
            </a:endParaRPr>
          </a:p>
          <a:p>
            <a:pPr algn="ctr">
              <a:lnSpc>
                <a:spcPct val="107000"/>
              </a:lnSpc>
            </a:pPr>
            <a:endParaRPr b="0" lang="de-AT" sz="2800" spc="-1" strike="noStrike">
              <a:latin typeface="Arial"/>
            </a:endParaRPr>
          </a:p>
          <a:p>
            <a:pPr marL="338400" indent="-327960" algn="ctr">
              <a:lnSpc>
                <a:spcPct val="92000"/>
              </a:lnSpc>
            </a:pP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2.1 Höhe und Aufwand für das Attac BGE Finanzierungsmodell 2013”</a:t>
            </a:r>
            <a:endParaRPr b="0" lang="de-AT" sz="2800" spc="-1" strike="noStrike">
              <a:latin typeface="Arial"/>
            </a:endParaRPr>
          </a:p>
          <a:p>
            <a:pPr marL="338400" indent="-327960" algn="ctr">
              <a:lnSpc>
                <a:spcPct val="92000"/>
              </a:lnSpc>
            </a:pP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(Modell 2018 ist in Arbeit)</a:t>
            </a:r>
            <a:endParaRPr b="0" lang="de-AT" sz="1800" spc="-1" strike="noStrike">
              <a:latin typeface="Arial"/>
            </a:endParaRPr>
          </a:p>
          <a:p>
            <a:pPr marL="338400" indent="-327960">
              <a:lnSpc>
                <a:spcPct val="100000"/>
              </a:lnSpc>
            </a:pPr>
            <a:endParaRPr b="0" lang="de-AT" sz="1800" spc="-1" strike="noStrike">
              <a:latin typeface="Arial"/>
            </a:endParaRPr>
          </a:p>
          <a:p>
            <a:pPr marL="338400" indent="-327960">
              <a:lnSpc>
                <a:spcPct val="100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Times New Roman"/>
              </a:rPr>
              <a:t>&gt; 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Times New Roman"/>
              </a:rPr>
              <a:t>BGE - Höhe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Times New Roman"/>
              </a:rPr>
              <a:t>:</a:t>
            </a:r>
            <a:endParaRPr b="0" lang="de-AT" sz="2800" spc="-1" strike="noStrike">
              <a:latin typeface="Arial"/>
            </a:endParaRPr>
          </a:p>
          <a:p>
            <a:pPr marL="338400" indent="-327960">
              <a:lnSpc>
                <a:spcPct val="92000"/>
              </a:lnSpc>
            </a:pPr>
            <a:endParaRPr b="0" lang="de-AT" sz="2800" spc="-1" strike="noStrike">
              <a:latin typeface="Arial"/>
            </a:endParaRPr>
          </a:p>
          <a:p>
            <a:pPr marL="338400" indent="-327960">
              <a:lnSpc>
                <a:spcPct val="92000"/>
              </a:lnSpc>
            </a:pPr>
            <a:r>
              <a:rPr b="0" i="1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	</a:t>
            </a:r>
            <a:r>
              <a:rPr b="0" i="1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	</a:t>
            </a:r>
            <a:r>
              <a:rPr b="0" i="1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	</a:t>
            </a:r>
            <a:r>
              <a:rPr b="0" i="1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	</a:t>
            </a:r>
            <a:r>
              <a:rPr b="0" i="1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für Personen älter als 16 Jahre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	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1.000.- € 14 x p.a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.</a:t>
            </a:r>
            <a:endParaRPr b="0" lang="de-AT" sz="2800" spc="-1" strike="noStrike">
              <a:latin typeface="Arial"/>
            </a:endParaRPr>
          </a:p>
          <a:p>
            <a:pPr marL="338400" indent="-327960">
              <a:lnSpc>
                <a:spcPct val="92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Ansatz für Kinder/Jugendliche bis 16 Jahre 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   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800.- € 14 x p.a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.</a:t>
            </a:r>
            <a:endParaRPr b="0" lang="de-AT" sz="2800" spc="-1" strike="noStrike">
              <a:latin typeface="Arial"/>
            </a:endParaRPr>
          </a:p>
          <a:p>
            <a:pPr marL="338400" indent="-327960">
              <a:lnSpc>
                <a:spcPct val="92000"/>
              </a:lnSpc>
            </a:pP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	</a:t>
            </a:r>
            <a:endParaRPr b="0" lang="de-AT" sz="1800" spc="-1" strike="noStrike">
              <a:latin typeface="Arial"/>
            </a:endParaRPr>
          </a:p>
          <a:p>
            <a:pPr marL="338400" indent="-327960">
              <a:lnSpc>
                <a:spcPct val="92000"/>
              </a:lnSpc>
            </a:pP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&gt; 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Times New Roman"/>
              </a:rPr>
              <a:t>BGE- Aufwand</a:t>
            </a: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 </a:t>
            </a:r>
            <a:endParaRPr b="0" lang="de-AT" sz="1800" spc="-1" strike="noStrike">
              <a:latin typeface="Arial"/>
            </a:endParaRPr>
          </a:p>
          <a:p>
            <a:pPr marL="338400" indent="-327960">
              <a:lnSpc>
                <a:spcPct val="92000"/>
              </a:lnSpc>
            </a:pP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Times New Roman"/>
              </a:rPr>
              <a:t>	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Times New Roman"/>
              </a:rPr>
              <a:t>	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Times New Roman"/>
              </a:rPr>
              <a:t>	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Times New Roman"/>
              </a:rPr>
              <a:t> 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Times New Roman"/>
              </a:rPr>
              <a:t>	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Times New Roman"/>
              </a:rPr>
              <a:t>	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Times New Roman"/>
              </a:rPr>
              <a:t>	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Times New Roman"/>
              </a:rPr>
              <a:t>	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Times New Roman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Times New Roman"/>
              </a:rPr>
              <a:t>für die 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Times New Roman"/>
              </a:rPr>
              <a:t>Gesamtbevölkerung </a:t>
            </a:r>
            <a:r>
              <a:rPr b="1" lang="de-AT" sz="2000" spc="-1" strike="noStrike">
                <a:solidFill>
                  <a:srgbClr val="000000"/>
                </a:solidFill>
                <a:latin typeface="Calibri"/>
                <a:ea typeface="Times New Roman"/>
              </a:rPr>
              <a:t>1) 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Times New Roman"/>
              </a:rPr>
              <a:t>: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Times New Roman"/>
              </a:rPr>
              <a:t>	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Times New Roman"/>
              </a:rPr>
              <a:t>	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Times New Roman"/>
              </a:rPr>
              <a:t>114.020 Mio. 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€</a:t>
            </a:r>
            <a:endParaRPr b="0" lang="de-AT" sz="2800" spc="-1" strike="noStrike">
              <a:latin typeface="Arial"/>
            </a:endParaRPr>
          </a:p>
          <a:p>
            <a:pPr marL="338400" indent="-327960">
              <a:lnSpc>
                <a:spcPct val="107000"/>
              </a:lnSpc>
            </a:pPr>
            <a:endParaRPr b="0" lang="de-AT" sz="2800" spc="-1" strike="noStrike">
              <a:latin typeface="Arial"/>
            </a:endParaRPr>
          </a:p>
          <a:p>
            <a:pPr marL="338400" indent="-327960">
              <a:lnSpc>
                <a:spcPct val="107000"/>
              </a:lnSpc>
            </a:pPr>
            <a:endParaRPr b="0" lang="de-AT" sz="2800" spc="-1" strike="noStrike">
              <a:latin typeface="Arial"/>
            </a:endParaRPr>
          </a:p>
          <a:p>
            <a:pPr marL="338400" indent="-327960">
              <a:lnSpc>
                <a:spcPct val="107000"/>
              </a:lnSpc>
            </a:pPr>
            <a:r>
              <a:rPr b="0" lang="de-AT" sz="20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1) Basis: Ø österreichische Wohnbevölkerung 2012 Q: Statistik Austria 07.2013; 8,426 Mio</a:t>
            </a: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Lucida Sans Unicode"/>
              </a:rPr>
              <a:t>.</a:t>
            </a:r>
            <a:endParaRPr b="0" lang="de-AT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281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B597BDF8-0DF0-4FA5-8FE7-DEEB2A44C99A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sp>
        <p:nvSpPr>
          <p:cNvPr id="282" name="CustomShape 3"/>
          <p:cNvSpPr/>
          <p:nvPr/>
        </p:nvSpPr>
        <p:spPr>
          <a:xfrm>
            <a:off x="1973160" y="1468440"/>
            <a:ext cx="183240" cy="365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3" name="CustomShape 4"/>
          <p:cNvSpPr/>
          <p:nvPr/>
        </p:nvSpPr>
        <p:spPr>
          <a:xfrm>
            <a:off x="2642040" y="185760"/>
            <a:ext cx="6564240" cy="383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7000"/>
              </a:lnSpc>
            </a:pPr>
            <a:r>
              <a:rPr b="1" lang="de-AT" sz="1800" spc="-1" strike="noStrike">
                <a:solidFill>
                  <a:srgbClr val="000000"/>
                </a:solidFill>
                <a:latin typeface="Calibri"/>
                <a:ea typeface="Calibri"/>
              </a:rPr>
              <a:t>2.2 Einkommen (EK) - Steuer- und Sozialversicherungs- (SV) Ansätze</a:t>
            </a:r>
            <a:endParaRPr b="0" lang="de-AT" sz="1800" spc="-1" strike="noStrike">
              <a:latin typeface="Arial"/>
            </a:endParaRPr>
          </a:p>
        </p:txBody>
      </p:sp>
      <p:sp>
        <p:nvSpPr>
          <p:cNvPr id="284" name="CustomShape 5"/>
          <p:cNvSpPr/>
          <p:nvPr/>
        </p:nvSpPr>
        <p:spPr>
          <a:xfrm>
            <a:off x="2244600" y="5708520"/>
            <a:ext cx="7317360" cy="610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7000"/>
              </a:lnSpc>
            </a:pPr>
            <a:r>
              <a:rPr b="0" lang="de-AT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° Das BGE ist Steuer- und Sozialversicherungsfrei</a:t>
            </a:r>
            <a:endParaRPr b="0" lang="de-AT" sz="16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° </a:t>
            </a:r>
            <a:r>
              <a:rPr b="1" lang="de-AT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SV- Höchstbemessung</a:t>
            </a:r>
            <a:r>
              <a:rPr b="0" lang="de-AT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: 106.560 </a:t>
            </a:r>
            <a:r>
              <a:rPr b="0" lang="de-AT" sz="1600" spc="-1" strike="noStrike">
                <a:solidFill>
                  <a:srgbClr val="000000"/>
                </a:solidFill>
                <a:latin typeface="Calibri"/>
                <a:ea typeface="Calibri"/>
              </a:rPr>
              <a:t>€ p.a. und </a:t>
            </a:r>
            <a:r>
              <a:rPr b="1" lang="de-AT" sz="1600" spc="-1" strike="noStrike">
                <a:solidFill>
                  <a:srgbClr val="000000"/>
                </a:solidFill>
                <a:latin typeface="Calibri"/>
                <a:ea typeface="Calibri"/>
              </a:rPr>
              <a:t>SV- Beitrag</a:t>
            </a:r>
            <a:r>
              <a:rPr b="0" lang="de-AT" sz="1600" spc="-1" strike="noStrike">
                <a:solidFill>
                  <a:srgbClr val="000000"/>
                </a:solidFill>
                <a:latin typeface="Calibri"/>
                <a:ea typeface="Calibri"/>
              </a:rPr>
              <a:t> ist </a:t>
            </a:r>
            <a:r>
              <a:rPr b="1" lang="de-AT" sz="1600" spc="-1" strike="noStrike">
                <a:solidFill>
                  <a:srgbClr val="000000"/>
                </a:solidFill>
                <a:latin typeface="Calibri"/>
                <a:ea typeface="Calibri"/>
              </a:rPr>
              <a:t>nicht</a:t>
            </a:r>
            <a:r>
              <a:rPr b="0" lang="de-AT" sz="1600" spc="-1" strike="noStrike">
                <a:solidFill>
                  <a:srgbClr val="000000"/>
                </a:solidFill>
                <a:latin typeface="Calibri"/>
                <a:ea typeface="Calibri"/>
              </a:rPr>
              <a:t> mehr </a:t>
            </a:r>
            <a:r>
              <a:rPr b="1" lang="de-AT" sz="1600" spc="-1" strike="noStrike">
                <a:solidFill>
                  <a:srgbClr val="000000"/>
                </a:solidFill>
                <a:latin typeface="Calibri"/>
                <a:ea typeface="Calibri"/>
              </a:rPr>
              <a:t>steuermindernd</a:t>
            </a:r>
            <a:endParaRPr b="0" lang="de-AT" sz="1600" spc="-1" strike="noStrike">
              <a:latin typeface="Arial"/>
            </a:endParaRPr>
          </a:p>
        </p:txBody>
      </p:sp>
      <p:pic>
        <p:nvPicPr>
          <p:cNvPr id="285" name="Grafik 3" descr=""/>
          <p:cNvPicPr/>
          <p:nvPr/>
        </p:nvPicPr>
        <p:blipFill>
          <a:blip r:embed="rId1"/>
          <a:stretch/>
        </p:blipFill>
        <p:spPr>
          <a:xfrm>
            <a:off x="1230480" y="574560"/>
            <a:ext cx="10041480" cy="53964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287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152E1002-6D8A-4FEA-BAE1-652F92B9FA11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graphicFrame>
        <p:nvGraphicFramePr>
          <p:cNvPr id="288" name="Object 3"/>
          <p:cNvGraphicFramePr/>
          <p:nvPr/>
        </p:nvGraphicFramePr>
        <p:xfrm>
          <a:off x="1295280" y="268200"/>
          <a:ext cx="9685800" cy="5955120"/>
        </p:xfrm>
        <a:graphic>
          <a:graphicData uri="http://schemas.openxmlformats.org/presentationml/2006/ole">
            <p:oleObj progId="Excel.Chart.8" r:id="rId1" spid="">
              <p:embed/>
              <p:pic>
                <p:nvPicPr>
                  <p:cNvPr id="289" name="Diagramm 4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1295280" y="268200"/>
                    <a:ext cx="9685800" cy="595512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291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2D2AC905-B08F-424A-9294-FA0AC395BE8A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sp>
        <p:nvSpPr>
          <p:cNvPr id="292" name="CustomShape 3"/>
          <p:cNvSpPr/>
          <p:nvPr/>
        </p:nvSpPr>
        <p:spPr>
          <a:xfrm>
            <a:off x="1806480" y="955800"/>
            <a:ext cx="183240" cy="365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293" name="Object 4"/>
          <p:cNvGraphicFramePr/>
          <p:nvPr/>
        </p:nvGraphicFramePr>
        <p:xfrm>
          <a:off x="1359000" y="255600"/>
          <a:ext cx="9287280" cy="5996520"/>
        </p:xfrm>
        <a:graphic>
          <a:graphicData uri="http://schemas.openxmlformats.org/presentationml/2006/ole">
            <p:oleObj progId="Excel.Chart.8" r:id="rId1" spid="">
              <p:embed/>
              <p:pic>
                <p:nvPicPr>
                  <p:cNvPr id="294" name="Diagramm 6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1359000" y="255600"/>
                    <a:ext cx="9287280" cy="599652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296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B3AC6912-D6B9-4DEA-877E-9A32F5DF60DE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graphicFrame>
        <p:nvGraphicFramePr>
          <p:cNvPr id="297" name="Object 3"/>
          <p:cNvGraphicFramePr/>
          <p:nvPr/>
        </p:nvGraphicFramePr>
        <p:xfrm>
          <a:off x="1441440" y="425520"/>
          <a:ext cx="9304920" cy="6005880"/>
        </p:xfrm>
        <a:graphic>
          <a:graphicData uri="http://schemas.openxmlformats.org/presentationml/2006/ole">
            <p:oleObj progId="Excel.Chart.8" r:id="rId1" spid="">
              <p:embed/>
              <p:pic>
                <p:nvPicPr>
                  <p:cNvPr id="298" name="Diagramm 1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1441440" y="425520"/>
                    <a:ext cx="9304920" cy="600588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  <p:graphicFrame>
        <p:nvGraphicFramePr>
          <p:cNvPr id="299" name="Object 4"/>
          <p:cNvGraphicFramePr/>
          <p:nvPr/>
        </p:nvGraphicFramePr>
        <p:xfrm>
          <a:off x="1562040" y="208080"/>
          <a:ext cx="9295200" cy="6005880"/>
        </p:xfrm>
        <a:graphic>
          <a:graphicData uri="http://schemas.openxmlformats.org/presentationml/2006/ole">
            <p:oleObj progId="Excel.Chart.8" r:id="rId3" spid="">
              <p:embed/>
              <p:pic>
                <p:nvPicPr>
                  <p:cNvPr id="300" name="Diagramm 4" descr=""/>
                  <p:cNvPicPr/>
                  <p:nvPr/>
                </p:nvPicPr>
                <p:blipFill>
                  <a:blip r:embed="rId4"/>
                  <a:stretch/>
                </p:blipFill>
                <p:spPr>
                  <a:xfrm>
                    <a:off x="1562040" y="208080"/>
                    <a:ext cx="9295200" cy="600588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302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80ED795C-4193-46BE-80FD-2DE2BAE53462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sp>
        <p:nvSpPr>
          <p:cNvPr id="303" name="CustomShape 3"/>
          <p:cNvSpPr/>
          <p:nvPr/>
        </p:nvSpPr>
        <p:spPr>
          <a:xfrm>
            <a:off x="816120" y="455760"/>
            <a:ext cx="10593720" cy="55134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3.2  Sozialversicherungs-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(SV-) 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Beitrag der Arbeitgeber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3.2.1 Neue Berechnungsgrundlage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&gt; 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Steigende Digitalisierung und Rationalisierungen bewirken: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- Reduzierung des Lohnanteils → AG- SV- Beitragsrückgang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- Kapitalkomponente steigt → keine SV- Beitragsbasis!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10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endParaRPr b="0" lang="de-AT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→ 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daher folgender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Ansatz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: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10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</a:t>
            </a:r>
            <a:endParaRPr b="0" lang="de-AT" sz="1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&gt;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Einführung einer 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„Wertschöpfungs-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(WS-) 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Abgabe“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als Basis für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die Berechnung des AG- Beitrages zur Sozialversicherung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- vermeidet Rückgang der AG- Beiträge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- erwirkt Entlastung lohnintensiver Unternehmen und gerechtere 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Aufteilung der AG- Beiträge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→ Einbeziehung gesamte Wertschöpfung</a:t>
            </a:r>
            <a:endParaRPr b="0" lang="de-AT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305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805ED97A-636D-475C-ADD7-BCEABB7BBA28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sp>
        <p:nvSpPr>
          <p:cNvPr id="306" name="CustomShape 3"/>
          <p:cNvSpPr/>
          <p:nvPr/>
        </p:nvSpPr>
        <p:spPr>
          <a:xfrm>
            <a:off x="711360" y="390600"/>
            <a:ext cx="10577880" cy="57272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3.2.2 Berechnung der WS- Abgabe „Arbeitgeber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(AG) 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- Beiträge zur SV“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→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für das Attac BGE Finanzierungsmodell 2013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- Im „IST“ beträgt der auf „Lohnbasis“ bezogene AG-SV- Beitrags-Satz ~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22%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- Der ermittelte (budgetneutrale) Wertschöpfungs- %Satz beträgt ca.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8,8 %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&gt; Berechnung der WS- Abgabe „Arbeitgeber- Beiträge zur SV: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WS- Abgabe= BWS zu HP 2012 </a:t>
            </a:r>
            <a:r>
              <a:rPr b="0" lang="de-AT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1) 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x  (WS-%Satz/100)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WS- Abgabe =  277,59  x  (8,8 / 100) = ~ 24,43 Mrd.€  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Als „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Arbeitgeber- Beiträge zur SV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“ errechnet sich eine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WS- Abgabe 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in Höhe von ~ 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24,43 Mrd. € 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1) </a:t>
            </a:r>
            <a:r>
              <a:rPr b="0" lang="de-AT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Q: STATISTIK AUSTRIA, </a:t>
            </a: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Volkswirtschaftliche Gesamtrechnungen. Erstellt am: 12.07.2013</a:t>
            </a:r>
            <a:endParaRPr b="0" lang="de-AT" sz="1800" spc="-1" strike="noStrike">
              <a:latin typeface="Arial"/>
            </a:endParaRPr>
          </a:p>
        </p:txBody>
      </p:sp>
      <p:sp>
        <p:nvSpPr>
          <p:cNvPr id="307" name="CustomShape 4"/>
          <p:cNvSpPr/>
          <p:nvPr/>
        </p:nvSpPr>
        <p:spPr>
          <a:xfrm>
            <a:off x="1427400" y="5954760"/>
            <a:ext cx="9050400" cy="284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7000"/>
              </a:lnSpc>
            </a:pPr>
            <a:r>
              <a:rPr b="0" lang="de-AT" sz="1200" spc="-1" strike="noStrike">
                <a:solidFill>
                  <a:srgbClr val="000000"/>
                </a:solidFill>
                <a:latin typeface="Calibri"/>
                <a:ea typeface="Calibri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1200" spc="-1" strike="noStrike">
                <a:solidFill>
                  <a:srgbClr val="000000"/>
                </a:solidFill>
                <a:latin typeface="Calibri"/>
                <a:ea typeface="Calibri"/>
              </a:rPr>
              <a:t>Finanzierungsmodell für ein Bedingungsloses Grundeinkommen Minifassung</a:t>
            </a:r>
            <a:r>
              <a:rPr b="0" lang="de-AT" sz="12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1200" spc="-1" strike="noStrike">
                <a:solidFill>
                  <a:srgbClr val="000000"/>
                </a:solidFill>
                <a:latin typeface="Calibri"/>
                <a:ea typeface="Calibri"/>
              </a:rPr>
              <a:t>- 13 -</a:t>
            </a:r>
            <a:endParaRPr b="0" lang="de-AT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309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31367486-5625-4416-BEC2-1D3E18C7FA45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sp>
        <p:nvSpPr>
          <p:cNvPr id="310" name="CustomShape 3"/>
          <p:cNvSpPr/>
          <p:nvPr/>
        </p:nvSpPr>
        <p:spPr>
          <a:xfrm>
            <a:off x="779400" y="328680"/>
            <a:ext cx="10716120" cy="65804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3.3 Vermögensteuer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&gt; Das Vermögen ist sehr ungleich verteilt. Die Reichsten 1% der österreichischen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Haushalte besitzen um 7% mehr an Vermögen, als 90 % der Gesamthaushalte </a:t>
            </a:r>
            <a:r>
              <a:rPr b="1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1) </a:t>
            </a:r>
            <a:endParaRPr b="0" lang="de-A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AT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&gt;</a:t>
            </a:r>
            <a:r>
              <a:rPr b="0" lang="de-AT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Basis der Berechnung bildet das Gesamtvermögen (Geld- und Immobilien-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Vermögen) der österr. Haushalte in Höhe von rund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1.250 Mrd. €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und baut auf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den von der AK Wien modifizierten HFCS 2010 Unterlagen auf </a:t>
            </a:r>
            <a:r>
              <a:rPr b="1" lang="de-AT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2)</a:t>
            </a:r>
            <a:endParaRPr b="0" lang="de-AT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&gt; Durch einen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Steuerfreibetrag von 500.000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€ fällt für ca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. 90% d. Haushalte keine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Vermögensteuer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an.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&gt;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Steuersätze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: Vermögen &gt; 500.000 € 0,5%, 0,9%, 1,6% bis 2,2 % (Vermögen &gt;3 Mio.€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Daraus errechnen</a:t>
            </a:r>
            <a:r>
              <a:rPr b="1" lang="de-AT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sich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Vermögensteuern = Mehreinnahmen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in Höhe von ca.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13,9 Mrd. Euro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1) Anhang 3.3/1</a:t>
            </a:r>
            <a:endParaRPr b="0" lang="de-A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2) Q: Datengrundlage AK Wien Aug. 2013; Materialien zu Wirtschaft u. Gesellschaft Nr. 122; Bestände u. Verteilung der</a:t>
            </a:r>
            <a:endParaRPr b="0" lang="de-A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</a:t>
            </a:r>
            <a:r>
              <a:rPr b="0" lang="de-AT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Vermögen in Österreich, auf Basis der korrigierten (HFCS) Household Finance and Consumption Survey – Daten </a:t>
            </a:r>
            <a:endParaRPr b="0" lang="de-AT" sz="1600" spc="-1" strike="noStrike">
              <a:latin typeface="Arial"/>
            </a:endParaRPr>
          </a:p>
        </p:txBody>
      </p:sp>
      <p:sp>
        <p:nvSpPr>
          <p:cNvPr id="311" name="CustomShape 4"/>
          <p:cNvSpPr/>
          <p:nvPr/>
        </p:nvSpPr>
        <p:spPr>
          <a:xfrm>
            <a:off x="2128680" y="5961240"/>
            <a:ext cx="184680" cy="367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313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A5F511FB-F31B-49D7-AFCC-4673B4369A1C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graphicFrame>
        <p:nvGraphicFramePr>
          <p:cNvPr id="314" name="Object 3"/>
          <p:cNvGraphicFramePr/>
          <p:nvPr/>
        </p:nvGraphicFramePr>
        <p:xfrm>
          <a:off x="1440000" y="208080"/>
          <a:ext cx="9138240" cy="5696280"/>
        </p:xfrm>
        <a:graphic>
          <a:graphicData uri="http://schemas.openxmlformats.org/presentationml/2006/ole">
            <p:oleObj progId="Excel.Chart.8" r:id="rId1" spid="">
              <p:embed/>
              <p:pic>
                <p:nvPicPr>
                  <p:cNvPr id="315" name="Diagramm 1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1440000" y="208080"/>
                    <a:ext cx="9138240" cy="569628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  <p:sp>
        <p:nvSpPr>
          <p:cNvPr id="316" name="CustomShape 4"/>
          <p:cNvSpPr/>
          <p:nvPr/>
        </p:nvSpPr>
        <p:spPr>
          <a:xfrm>
            <a:off x="8546760" y="5283360"/>
            <a:ext cx="1437840" cy="3639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Anhang 3.3/1</a:t>
            </a:r>
            <a:endParaRPr b="0" lang="de-AT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232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256A5C6B-6ABD-4908-B249-A1623DB72D14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sp>
        <p:nvSpPr>
          <p:cNvPr id="233" name="CustomShape 3"/>
          <p:cNvSpPr/>
          <p:nvPr/>
        </p:nvSpPr>
        <p:spPr>
          <a:xfrm>
            <a:off x="1620720" y="601560"/>
            <a:ext cx="9108000" cy="44046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7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Homepage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 Information</a:t>
            </a:r>
            <a:endParaRPr b="0" lang="de-AT" sz="2400" spc="-1" strike="noStrike">
              <a:latin typeface="Arial"/>
            </a:endParaRPr>
          </a:p>
          <a:p>
            <a:pPr algn="ctr">
              <a:lnSpc>
                <a:spcPct val="107000"/>
              </a:lnSpc>
            </a:pPr>
            <a:endParaRPr b="0" lang="de-AT" sz="2400" spc="-1" strike="noStrike">
              <a:latin typeface="Arial"/>
            </a:endParaRPr>
          </a:p>
          <a:p>
            <a:pPr algn="ctr">
              <a:lnSpc>
                <a:spcPct val="107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Finanzierungsmodell für ein „Bedingungsloses Grundeinkommen“ (BGE)</a:t>
            </a:r>
            <a:endParaRPr b="0" lang="de-AT" sz="2400" spc="-1" strike="noStrike">
              <a:latin typeface="Arial"/>
            </a:endParaRPr>
          </a:p>
          <a:p>
            <a:pPr algn="ctr">
              <a:lnSpc>
                <a:spcPct val="107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Attac Inhaltsgruppe Grundeinkommen</a:t>
            </a:r>
            <a:endParaRPr b="0" lang="de-AT" sz="2400" spc="-1" strike="noStrike">
              <a:latin typeface="Arial"/>
            </a:endParaRPr>
          </a:p>
          <a:p>
            <a:pPr algn="ctr">
              <a:lnSpc>
                <a:spcPct val="107000"/>
              </a:lnSpc>
            </a:pPr>
            <a:r>
              <a:rPr b="0" lang="de-AT" sz="2000" spc="-1" strike="noStrike">
                <a:solidFill>
                  <a:srgbClr val="000000"/>
                </a:solidFill>
                <a:latin typeface="Calibri"/>
                <a:ea typeface="Calibri"/>
              </a:rPr>
              <a:t>Diskussionspapier Version  2013</a:t>
            </a:r>
            <a:endParaRPr b="0" lang="de-AT" sz="2000" spc="-1" strike="noStrike">
              <a:latin typeface="Arial"/>
            </a:endParaRPr>
          </a:p>
          <a:p>
            <a:pPr algn="ctr">
              <a:lnSpc>
                <a:spcPct val="107000"/>
              </a:lnSpc>
            </a:pPr>
            <a:r>
              <a:rPr b="0" lang="de-AT" sz="1400" spc="-1" strike="noStrike">
                <a:solidFill>
                  <a:srgbClr val="000000"/>
                </a:solidFill>
                <a:latin typeface="Calibri"/>
                <a:ea typeface="Calibri"/>
              </a:rPr>
              <a:t>(Version 2018 in Arbeit)</a:t>
            </a:r>
            <a:endParaRPr b="0" lang="de-AT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000" spc="-1" strike="noStrike">
                <a:solidFill>
                  <a:srgbClr val="000000"/>
                </a:solidFill>
                <a:latin typeface="Calibri"/>
                <a:ea typeface="Calibri"/>
              </a:rPr>
              <a:t>In der Homepage </a:t>
            </a:r>
            <a:r>
              <a:rPr b="0" lang="de-AT" sz="2400" spc="-1" strike="noStrike" u="sng">
                <a:solidFill>
                  <a:srgbClr val="0563c1"/>
                </a:solidFill>
                <a:uFillTx/>
                <a:latin typeface="Calibri"/>
                <a:ea typeface="Calibri"/>
              </a:rPr>
              <a:t>www.attac.at</a:t>
            </a:r>
            <a:r>
              <a:rPr b="0" lang="de-AT" sz="2000" spc="-1" strike="noStrike">
                <a:solidFill>
                  <a:srgbClr val="000000"/>
                </a:solidFill>
                <a:latin typeface="Calibri"/>
                <a:ea typeface="Calibri"/>
              </a:rPr>
              <a:t> </a:t>
            </a:r>
            <a:endParaRPr b="0" lang="de-AT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000" spc="-1" strike="noStrike">
                <a:solidFill>
                  <a:srgbClr val="000000"/>
                </a:solidFill>
                <a:latin typeface="Calibri"/>
                <a:ea typeface="Calibri"/>
              </a:rPr>
              <a:t>findet man unter GRUPPEN die Inhaltsgruppe Grundeinkommen. Dort an der linken Seite Positionspapiere anklicken und dann findet man drei Modellrechnungen:</a:t>
            </a:r>
            <a:endParaRPr b="0" lang="de-AT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000" spc="-1" strike="noStrike">
                <a:solidFill>
                  <a:srgbClr val="000000"/>
                </a:solidFill>
                <a:latin typeface="Calibri"/>
                <a:ea typeface="Calibri"/>
              </a:rPr>
              <a:t>Minifassung: „BGE_Fin.modell2013Mini.pdf“</a:t>
            </a:r>
            <a:endParaRPr b="0" lang="de-AT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000" spc="-1" strike="noStrike">
                <a:solidFill>
                  <a:srgbClr val="000000"/>
                </a:solidFill>
                <a:latin typeface="Calibri"/>
                <a:ea typeface="Calibri"/>
              </a:rPr>
              <a:t>Kurzfassung: „BGE_Fin.modell2013kurz.pdf“</a:t>
            </a:r>
            <a:endParaRPr b="0" lang="de-AT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000" spc="-1" strike="noStrike">
                <a:solidFill>
                  <a:srgbClr val="000000"/>
                </a:solidFill>
                <a:latin typeface="Calibri"/>
                <a:ea typeface="Calibri"/>
              </a:rPr>
              <a:t>Langfassung: „BGE_Fin.modell2013lang.pdf“</a:t>
            </a:r>
            <a:endParaRPr b="0" lang="de-AT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318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A3B114E1-7EF7-4199-90FE-4C18A80C4485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sp>
        <p:nvSpPr>
          <p:cNvPr id="319" name="CustomShape 3"/>
          <p:cNvSpPr/>
          <p:nvPr/>
        </p:nvSpPr>
        <p:spPr>
          <a:xfrm>
            <a:off x="609480" y="433440"/>
            <a:ext cx="11087640" cy="642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3.4. Ableitung und Berechnung der Umsatzsteuer- Einnahmen </a:t>
            </a:r>
            <a:r>
              <a:rPr b="1" lang="de-AT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(USST-/MWST-Einnahmen)</a:t>
            </a:r>
            <a:endParaRPr b="0" lang="de-AT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&gt; Systemanpassung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°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Nur der Letztverbraucher (Konsument, Eigenverbrauch, etc.) unterliegt d. USST- Pflicht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° Vorsteuerabzüge durch Unternehmen fallen weg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°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USST-Veranlagung ist: einfacher, erleichtert Kontrolle u. erschwert Steuerhinterziehung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&gt; Ansatz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Die USST- Einnahmen werden von der Bruttowertschöpfung 2012 </a:t>
            </a:r>
            <a:r>
              <a:rPr b="0" lang="de-AT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(277,6 Mrd.€) </a:t>
            </a: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1)</a:t>
            </a:r>
            <a:endParaRPr b="0" lang="de-A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abgeleitet. Berechnungsbasis waren die Umsatzsteuerzahlen 2010 </a:t>
            </a: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2),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woraus die korrigierte </a:t>
            </a:r>
            <a:r>
              <a:rPr b="0" lang="de-AT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(bereinigt um steuerfreie Umsätze)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BWS (</a:t>
            </a:r>
            <a:r>
              <a:rPr b="0" lang="de-AT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187 Mrd.€)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ermittelt wurde.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Daraus errechnen sich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Mehreinnahmen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in Höhe von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6,5 Mrd.€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und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somit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USST</a:t>
            </a:r>
            <a:r>
              <a:rPr b="1" lang="de-AT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-Einnahmen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von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31,4 Mrd. €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.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AT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1) </a:t>
            </a:r>
            <a:r>
              <a:rPr b="0" lang="de-AT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Q: Statistik Austria VGR 1980-2012</a:t>
            </a:r>
            <a:endParaRPr b="0" lang="de-AT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de-AT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2) </a:t>
            </a:r>
            <a:r>
              <a:rPr b="0" lang="de-AT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Q: Umsatzsteuerstatistik 2005-2010; Statistik Austria 20.3.2013</a:t>
            </a:r>
            <a:endParaRPr b="0" lang="de-AT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Lucida Sans Unicode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Lucida Sans Unicode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Lucida Sans Unicode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321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F0FE33F1-2322-44BF-9D39-6E76D95ACD94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sp>
        <p:nvSpPr>
          <p:cNvPr id="322" name="CustomShape 3"/>
          <p:cNvSpPr/>
          <p:nvPr/>
        </p:nvSpPr>
        <p:spPr>
          <a:xfrm>
            <a:off x="1463760" y="782640"/>
            <a:ext cx="181440" cy="367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23" name="CustomShape 4"/>
          <p:cNvSpPr/>
          <p:nvPr/>
        </p:nvSpPr>
        <p:spPr>
          <a:xfrm>
            <a:off x="1130400" y="544680"/>
            <a:ext cx="10198440" cy="5598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7000"/>
              </a:lnSpc>
            </a:pP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3.5. Sonstige Steuern- und Abgaben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endParaRPr b="0" lang="de-AT" sz="2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&gt; Staatseinnahmen durch Umverteilung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(erhöhte Konsumnachfrage)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endParaRPr b="0" lang="de-AT" sz="24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Das WIFO </a:t>
            </a:r>
            <a:r>
              <a:rPr b="1" lang="de-AT" sz="2000" spc="-1" strike="noStrike">
                <a:solidFill>
                  <a:srgbClr val="000000"/>
                </a:solidFill>
                <a:latin typeface="Calibri"/>
                <a:ea typeface="Calibri"/>
              </a:rPr>
              <a:t>1)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hat in einer Untersuchung aufgezeigt, dass eine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Umverteilung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von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1 Mrd. €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vom oberen zum unteren Einkommensdrittel den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Finanzierungssaldo des Staates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um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150 Mio. € erhöht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.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Die errechnete wirksame Umverteilungssumme von rund 75 Mrd. € ergeben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1000" spc="-1" strike="noStrike">
                <a:solidFill>
                  <a:srgbClr val="000000"/>
                </a:solidFill>
                <a:latin typeface="Calibri"/>
                <a:ea typeface="Calibri"/>
              </a:rPr>
              <a:t>        </a:t>
            </a:r>
            <a:endParaRPr b="0" lang="de-AT" sz="10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-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höhere Staatseinnahmen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von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11,2 Mrd. €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und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1200" spc="-1" strike="noStrike">
                <a:solidFill>
                  <a:srgbClr val="000000"/>
                </a:solidFill>
                <a:latin typeface="Calibri"/>
                <a:ea typeface="Calibri"/>
              </a:rPr>
              <a:t>     </a:t>
            </a:r>
            <a:r>
              <a:rPr b="0" lang="de-AT" sz="12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12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de-AT" sz="12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- ein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höheres BIP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von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22,4 Mrd. €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 auf </a:t>
            </a:r>
            <a:r>
              <a:rPr b="1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332,3 Mrd. €  </a:t>
            </a:r>
            <a:r>
              <a:rPr b="0" lang="de-AT" sz="11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endParaRPr b="0" lang="de-AT" sz="11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 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endParaRPr b="0" lang="de-AT" sz="24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1" lang="de-AT" sz="1600" spc="-1" strike="noStrike">
                <a:solidFill>
                  <a:srgbClr val="000000"/>
                </a:solidFill>
                <a:latin typeface="Calibri"/>
                <a:ea typeface="Calibri"/>
              </a:rPr>
              <a:t>1) </a:t>
            </a:r>
            <a:r>
              <a:rPr b="0" lang="de-AT" sz="1600" spc="-1" strike="noStrike">
                <a:solidFill>
                  <a:srgbClr val="000000"/>
                </a:solidFill>
                <a:latin typeface="Calibri"/>
                <a:ea typeface="Calibri"/>
              </a:rPr>
              <a:t>Q: In „Markus Marterbauer; Zahlen bitte! Die Kosten der Krise tragen wir alle; S102, Wien 2011“</a:t>
            </a:r>
            <a:endParaRPr b="0" lang="de-AT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Lucida Sans Unicode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Lucida Sans Unicode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Lucida Sans Unicode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325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8DCD8AA4-1E76-4773-985C-8AC99BF5210A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pic>
        <p:nvPicPr>
          <p:cNvPr id="326" name="Grafik 2" descr=""/>
          <p:cNvPicPr/>
          <p:nvPr/>
        </p:nvPicPr>
        <p:blipFill>
          <a:blip r:embed="rId1"/>
          <a:stretch/>
        </p:blipFill>
        <p:spPr>
          <a:xfrm>
            <a:off x="2662200" y="219240"/>
            <a:ext cx="6974280" cy="61394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Lucida Sans Unicode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Lucida Sans Unicode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Lucida Sans Unicode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328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D589E402-390C-451F-8717-582D9317E6B6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graphicFrame>
        <p:nvGraphicFramePr>
          <p:cNvPr id="329" name="Object 3"/>
          <p:cNvGraphicFramePr/>
          <p:nvPr/>
        </p:nvGraphicFramePr>
        <p:xfrm>
          <a:off x="6784920" y="1008000"/>
          <a:ext cx="5404320" cy="4953600"/>
        </p:xfrm>
        <a:graphic>
          <a:graphicData uri="http://schemas.openxmlformats.org/presentationml/2006/ole">
            <p:oleObj progId="Excel.Chart.8" r:id="rId1" spid="">
              <p:embed/>
              <p:pic>
                <p:nvPicPr>
                  <p:cNvPr id="330" name="Diagramm 2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6784920" y="1008000"/>
                    <a:ext cx="5404320" cy="495360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  <p:sp>
        <p:nvSpPr>
          <p:cNvPr id="331" name="CustomShape 4"/>
          <p:cNvSpPr/>
          <p:nvPr/>
        </p:nvSpPr>
        <p:spPr>
          <a:xfrm>
            <a:off x="2726640" y="326880"/>
            <a:ext cx="6027840" cy="3639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Vergleich der Staatseinnahmen BGE Modell 2013 mit IST 2012</a:t>
            </a:r>
            <a:endParaRPr b="0" lang="de-AT" sz="1800" spc="-1" strike="noStrike">
              <a:latin typeface="Arial"/>
            </a:endParaRPr>
          </a:p>
        </p:txBody>
      </p:sp>
      <p:sp>
        <p:nvSpPr>
          <p:cNvPr id="332" name="CustomShape 5"/>
          <p:cNvSpPr/>
          <p:nvPr/>
        </p:nvSpPr>
        <p:spPr>
          <a:xfrm>
            <a:off x="1095480" y="1717560"/>
            <a:ext cx="183240" cy="365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33" name="CustomShape 6"/>
          <p:cNvSpPr/>
          <p:nvPr/>
        </p:nvSpPr>
        <p:spPr>
          <a:xfrm>
            <a:off x="1262160" y="1401840"/>
            <a:ext cx="183240" cy="365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34" name="CustomShape 7"/>
          <p:cNvSpPr/>
          <p:nvPr/>
        </p:nvSpPr>
        <p:spPr>
          <a:xfrm>
            <a:off x="1684440" y="1649520"/>
            <a:ext cx="183240" cy="365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335" name="Object 8"/>
          <p:cNvGraphicFramePr/>
          <p:nvPr/>
        </p:nvGraphicFramePr>
        <p:xfrm>
          <a:off x="0" y="831960"/>
          <a:ext cx="7291800" cy="5306040"/>
        </p:xfrm>
        <a:graphic>
          <a:graphicData uri="http://schemas.openxmlformats.org/presentationml/2006/ole">
            <p:oleObj progId="Excel.Chart.8" r:id="rId3" spid="">
              <p:embed/>
              <p:pic>
                <p:nvPicPr>
                  <p:cNvPr id="336" name="Diagramm 7" descr=""/>
                  <p:cNvPicPr/>
                  <p:nvPr/>
                </p:nvPicPr>
                <p:blipFill>
                  <a:blip r:embed="rId4"/>
                  <a:stretch/>
                </p:blipFill>
                <p:spPr>
                  <a:xfrm>
                    <a:off x="0" y="831960"/>
                    <a:ext cx="7291800" cy="530604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338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F20B4DF9-06B3-488B-B9FF-231481911573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pic>
        <p:nvPicPr>
          <p:cNvPr id="339" name="Grafik 5" descr=""/>
          <p:cNvPicPr/>
          <p:nvPr/>
        </p:nvPicPr>
        <p:blipFill>
          <a:blip r:embed="rId1"/>
          <a:stretch/>
        </p:blipFill>
        <p:spPr>
          <a:xfrm>
            <a:off x="2155680" y="620640"/>
            <a:ext cx="7269840" cy="5520240"/>
          </a:xfrm>
          <a:prstGeom prst="rect">
            <a:avLst/>
          </a:prstGeom>
          <a:ln w="9360">
            <a:noFill/>
          </a:ln>
        </p:spPr>
      </p:pic>
      <p:sp>
        <p:nvSpPr>
          <p:cNvPr id="340" name="CustomShape 3"/>
          <p:cNvSpPr/>
          <p:nvPr/>
        </p:nvSpPr>
        <p:spPr>
          <a:xfrm>
            <a:off x="2155680" y="250920"/>
            <a:ext cx="7350480" cy="3639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de-AT" sz="1800" spc="-1" strike="noStrike">
                <a:solidFill>
                  <a:srgbClr val="000000"/>
                </a:solidFill>
                <a:latin typeface="Calibri"/>
                <a:ea typeface="Calibri"/>
              </a:rPr>
              <a:t>4. Staatsausgaben: IST 2012 u. Mod.2013 sowie Reduzierungen Mod.2013</a:t>
            </a:r>
            <a:endParaRPr b="0" lang="de-AT" sz="1800" spc="-1" strike="noStrike">
              <a:latin typeface="Arial"/>
            </a:endParaRPr>
          </a:p>
        </p:txBody>
      </p:sp>
      <p:sp>
        <p:nvSpPr>
          <p:cNvPr id="341" name="CustomShape 4"/>
          <p:cNvSpPr/>
          <p:nvPr/>
        </p:nvSpPr>
        <p:spPr>
          <a:xfrm>
            <a:off x="9429840" y="4327560"/>
            <a:ext cx="1827720" cy="3330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de-AT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2) siehe Anhang 4/1</a:t>
            </a:r>
            <a:endParaRPr b="0" lang="de-AT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343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C515E11A-41C7-49B4-9129-79846EFB2904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sp>
        <p:nvSpPr>
          <p:cNvPr id="344" name="CustomShape 3"/>
          <p:cNvSpPr/>
          <p:nvPr/>
        </p:nvSpPr>
        <p:spPr>
          <a:xfrm>
            <a:off x="401760" y="447840"/>
            <a:ext cx="2982960" cy="383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7000"/>
              </a:lnSpc>
            </a:pPr>
            <a:r>
              <a:rPr b="1" lang="de-AT" sz="1800" spc="-1" strike="noStrike">
                <a:solidFill>
                  <a:srgbClr val="000000"/>
                </a:solidFill>
                <a:latin typeface="Calibri"/>
                <a:ea typeface="Calibri"/>
              </a:rPr>
              <a:t>Anhang 4/1 Soziale Sicherung</a:t>
            </a:r>
            <a:endParaRPr b="0" lang="de-AT" sz="1800" spc="-1" strike="noStrike">
              <a:latin typeface="Arial"/>
            </a:endParaRPr>
          </a:p>
        </p:txBody>
      </p:sp>
      <p:pic>
        <p:nvPicPr>
          <p:cNvPr id="345" name="Grafik 2" descr=""/>
          <p:cNvPicPr/>
          <p:nvPr/>
        </p:nvPicPr>
        <p:blipFill>
          <a:blip r:embed="rId1"/>
          <a:stretch/>
        </p:blipFill>
        <p:spPr>
          <a:xfrm>
            <a:off x="401760" y="938160"/>
            <a:ext cx="11401920" cy="50994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347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2C480272-9DB7-49AB-8623-2ACFA63E7E86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pic>
        <p:nvPicPr>
          <p:cNvPr id="348" name="Grafik 2" descr=""/>
          <p:cNvPicPr/>
          <p:nvPr/>
        </p:nvPicPr>
        <p:blipFill>
          <a:blip r:embed="rId1"/>
          <a:stretch/>
        </p:blipFill>
        <p:spPr>
          <a:xfrm>
            <a:off x="2509920" y="214200"/>
            <a:ext cx="7253640" cy="621252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350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892F3B6E-8DEA-4985-93DE-7ACBD8134BEA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sp>
        <p:nvSpPr>
          <p:cNvPr id="351" name="CustomShape 3"/>
          <p:cNvSpPr/>
          <p:nvPr/>
        </p:nvSpPr>
        <p:spPr>
          <a:xfrm>
            <a:off x="1501920" y="826920"/>
            <a:ext cx="183240" cy="365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52" name="CustomShape 4"/>
          <p:cNvSpPr/>
          <p:nvPr/>
        </p:nvSpPr>
        <p:spPr>
          <a:xfrm>
            <a:off x="898560" y="546120"/>
            <a:ext cx="10712880" cy="51721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7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Mit einer Neuorientierung des Steuersystems ist es nicht nur möglich den Sozialstaat abzusichern, sondern auch die Finanzierung des BGE zu gewährleisten, wobei die zu Beginn angeführten Kriterien wie: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° Steuergerechtigkeit: Eine Verringerung der Schere zwischen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  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    „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Reich“ zu „Arm“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° Steuerbasis: Vermehrte Einbeziehung von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Kapitaleinkommen und Vermögen 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° Ressourcen- Nutzung und -Verbrauch höher besteuern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besonders berücksichtigt wurden 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endParaRPr b="0" lang="de-AT" sz="2800" spc="-1" strike="noStrike">
              <a:latin typeface="Arial"/>
            </a:endParaRPr>
          </a:p>
          <a:p>
            <a:pPr algn="ctr">
              <a:lnSpc>
                <a:spcPct val="107000"/>
              </a:lnSpc>
            </a:pPr>
            <a:r>
              <a:rPr b="0" lang="de-AT" sz="3200" spc="-1" strike="noStrike">
                <a:solidFill>
                  <a:srgbClr val="000000"/>
                </a:solidFill>
                <a:latin typeface="Calibri"/>
                <a:ea typeface="Calibri"/>
              </a:rPr>
              <a:t>Danke für die Aufmerksamkeit</a:t>
            </a:r>
            <a:endParaRPr b="0" lang="de-AT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235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96E11B17-EC53-433D-8014-49F3C72B2AE1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sp>
        <p:nvSpPr>
          <p:cNvPr id="236" name="CustomShape 3"/>
          <p:cNvSpPr/>
          <p:nvPr/>
        </p:nvSpPr>
        <p:spPr>
          <a:xfrm>
            <a:off x="838080" y="365040"/>
            <a:ext cx="10511280" cy="13244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de-AT" sz="3600" spc="-1" strike="noStrike">
                <a:solidFill>
                  <a:srgbClr val="000000"/>
                </a:solidFill>
                <a:latin typeface="Calibri Light"/>
                <a:ea typeface="DejaVu Sans"/>
              </a:rPr>
              <a:t>Die Gesamtkosten des Bedingungslosen Grundeinkommens (BGE)</a:t>
            </a:r>
            <a:endParaRPr b="0" lang="de-AT" sz="3600" spc="-1" strike="noStrike">
              <a:latin typeface="Arial"/>
            </a:endParaRPr>
          </a:p>
        </p:txBody>
      </p:sp>
      <p:sp>
        <p:nvSpPr>
          <p:cNvPr id="237" name="CustomShape 4"/>
          <p:cNvSpPr/>
          <p:nvPr/>
        </p:nvSpPr>
        <p:spPr>
          <a:xfrm>
            <a:off x="5891040" y="3276720"/>
            <a:ext cx="405360" cy="303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8" name="CustomShape 5"/>
          <p:cNvSpPr/>
          <p:nvPr/>
        </p:nvSpPr>
        <p:spPr>
          <a:xfrm>
            <a:off x="5891040" y="3276720"/>
            <a:ext cx="405360" cy="303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239" name="Object 6"/>
          <p:cNvGraphicFramePr/>
          <p:nvPr/>
        </p:nvGraphicFramePr>
        <p:xfrm>
          <a:off x="1360440" y="1390680"/>
          <a:ext cx="9998640" cy="5466240"/>
        </p:xfrm>
        <a:graphic>
          <a:graphicData uri="http://schemas.openxmlformats.org/presentationml/2006/ole">
            <p:oleObj progId="MSGraph.Chart.8" r:id="rId1" spid="">
              <p:embed/>
              <p:pic>
                <p:nvPicPr>
                  <p:cNvPr id="240" name="Object 5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1360440" y="1390680"/>
                    <a:ext cx="9998640" cy="546624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  <p:sp>
        <p:nvSpPr>
          <p:cNvPr id="241" name="CustomShape 7"/>
          <p:cNvSpPr/>
          <p:nvPr/>
        </p:nvSpPr>
        <p:spPr>
          <a:xfrm>
            <a:off x="603360" y="2031840"/>
            <a:ext cx="7579080" cy="6382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de-AT" sz="1800" spc="-1" strike="noStrike">
                <a:solidFill>
                  <a:srgbClr val="000000"/>
                </a:solidFill>
                <a:latin typeface="Arial"/>
                <a:ea typeface="DejaVu Sans"/>
              </a:rPr>
              <a:t>Personen älter als 16 Jahre (~7,0 Mio)</a:t>
            </a:r>
            <a:r>
              <a:rPr b="0" lang="de-AT" sz="18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de-AT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     </a:t>
            </a:r>
            <a:r>
              <a:rPr b="1" lang="de-AT" sz="1800" spc="-1" strike="noStrike">
                <a:solidFill>
                  <a:srgbClr val="000000"/>
                </a:solidFill>
                <a:latin typeface="Arial"/>
                <a:ea typeface="DejaVu Sans"/>
              </a:rPr>
              <a:t>1.000 €</a:t>
            </a:r>
            <a:r>
              <a:rPr b="1" lang="de-AT" sz="18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1" lang="de-AT" sz="18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1" lang="de-AT" sz="1800" spc="-1" strike="noStrike">
                <a:solidFill>
                  <a:srgbClr val="000000"/>
                </a:solidFill>
                <a:latin typeface="Arial"/>
                <a:ea typeface="DejaVu Sans"/>
              </a:rPr>
              <a:t>14 x p.a</a:t>
            </a:r>
            <a:r>
              <a:rPr b="0" lang="de-AT" sz="1800" spc="-1" strike="noStrike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endParaRPr b="0" lang="de-AT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1800" spc="-1" strike="noStrike">
                <a:solidFill>
                  <a:srgbClr val="000000"/>
                </a:solidFill>
                <a:latin typeface="Arial"/>
                <a:ea typeface="DejaVu Sans"/>
              </a:rPr>
              <a:t>Kinder/Jugendliche bis 16 Jahre  (~1,4 Mio)</a:t>
            </a:r>
            <a:r>
              <a:rPr b="0" lang="de-AT" sz="18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de-AT" sz="1800" spc="-1" strike="noStrike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r>
              <a:rPr b="1" lang="de-AT" sz="1800" spc="-1" strike="noStrike">
                <a:solidFill>
                  <a:srgbClr val="000000"/>
                </a:solidFill>
                <a:latin typeface="Arial"/>
                <a:ea typeface="DejaVu Sans"/>
              </a:rPr>
              <a:t>800 €</a:t>
            </a:r>
            <a:r>
              <a:rPr b="1" lang="de-AT" sz="18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1" lang="de-AT" sz="18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1" lang="de-AT" sz="1800" spc="-1" strike="noStrike">
                <a:solidFill>
                  <a:srgbClr val="000000"/>
                </a:solidFill>
                <a:latin typeface="Arial"/>
                <a:ea typeface="DejaVu Sans"/>
              </a:rPr>
              <a:t>14 x p.a</a:t>
            </a:r>
            <a:r>
              <a:rPr b="0" lang="de-AT" sz="1800" spc="-1" strike="noStrike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endParaRPr b="0" lang="de-AT" sz="1800" spc="-1" strike="noStrike">
              <a:latin typeface="Arial"/>
            </a:endParaRPr>
          </a:p>
        </p:txBody>
      </p:sp>
      <p:sp>
        <p:nvSpPr>
          <p:cNvPr id="242" name="CustomShape 8"/>
          <p:cNvSpPr/>
          <p:nvPr/>
        </p:nvSpPr>
        <p:spPr>
          <a:xfrm>
            <a:off x="606600" y="1593720"/>
            <a:ext cx="8701200" cy="4554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Arial"/>
                <a:ea typeface="DejaVu Sans"/>
              </a:rPr>
              <a:t>Gesamtaufkommen: </a:t>
            </a:r>
            <a:r>
              <a:rPr b="1" lang="de-AT" sz="2400" spc="-1" strike="noStrike">
                <a:solidFill>
                  <a:srgbClr val="000000"/>
                </a:solidFill>
                <a:latin typeface="Arial"/>
                <a:ea typeface="DejaVu Sans"/>
              </a:rPr>
              <a:t>114 Mrd. EUR</a:t>
            </a:r>
            <a:r>
              <a:rPr b="0" lang="de-AT" sz="2400" spc="-1" strike="noStrike">
                <a:solidFill>
                  <a:srgbClr val="000000"/>
                </a:solidFill>
                <a:latin typeface="Arial"/>
                <a:ea typeface="DejaVu Sans"/>
              </a:rPr>
              <a:t> (Berechnungsmodell 2013)</a:t>
            </a:r>
            <a:endParaRPr b="0" lang="de-AT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244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EED61449-1D77-4426-894B-4422F2425F34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sp>
        <p:nvSpPr>
          <p:cNvPr id="245" name="CustomShape 3"/>
          <p:cNvSpPr/>
          <p:nvPr/>
        </p:nvSpPr>
        <p:spPr>
          <a:xfrm>
            <a:off x="838080" y="365040"/>
            <a:ext cx="10511280" cy="13244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de-AT" sz="3600" spc="-1" strike="noStrike">
                <a:solidFill>
                  <a:srgbClr val="000000"/>
                </a:solidFill>
                <a:latin typeface="Calibri Light"/>
                <a:ea typeface="DejaVu Sans"/>
              </a:rPr>
              <a:t>Woher kommen die Mittel zur Deckung der BGE-Gesamtkosten </a:t>
            </a:r>
            <a:endParaRPr b="0" lang="de-AT" sz="3600" spc="-1" strike="noStrike">
              <a:latin typeface="Arial"/>
            </a:endParaRPr>
          </a:p>
        </p:txBody>
      </p:sp>
      <p:sp>
        <p:nvSpPr>
          <p:cNvPr id="246" name="CustomShape 4"/>
          <p:cNvSpPr/>
          <p:nvPr/>
        </p:nvSpPr>
        <p:spPr>
          <a:xfrm>
            <a:off x="5891040" y="3276720"/>
            <a:ext cx="405360" cy="303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7" name="CustomShape 5"/>
          <p:cNvSpPr/>
          <p:nvPr/>
        </p:nvSpPr>
        <p:spPr>
          <a:xfrm>
            <a:off x="5891040" y="3276720"/>
            <a:ext cx="405360" cy="303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248" name="Object 6"/>
          <p:cNvGraphicFramePr/>
          <p:nvPr/>
        </p:nvGraphicFramePr>
        <p:xfrm>
          <a:off x="1360440" y="1390680"/>
          <a:ext cx="9998640" cy="5466240"/>
        </p:xfrm>
        <a:graphic>
          <a:graphicData uri="http://schemas.openxmlformats.org/presentationml/2006/ole">
            <p:oleObj progId="MSGraph.Chart.8" r:id="rId1" spid="">
              <p:embed/>
              <p:pic>
                <p:nvPicPr>
                  <p:cNvPr id="249" name="Object 5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1360440" y="1390680"/>
                    <a:ext cx="9998640" cy="546624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251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EC069927-9F02-46C0-8CFB-4A7F0C498203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sp>
        <p:nvSpPr>
          <p:cNvPr id="252" name="CustomShape 3"/>
          <p:cNvSpPr/>
          <p:nvPr/>
        </p:nvSpPr>
        <p:spPr>
          <a:xfrm>
            <a:off x="609480" y="304920"/>
            <a:ext cx="10968480" cy="1141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de-AT" sz="3600" spc="-1" strike="noStrike">
                <a:solidFill>
                  <a:srgbClr val="000000"/>
                </a:solidFill>
                <a:latin typeface="Calibri Light"/>
                <a:ea typeface="DejaVu Sans"/>
              </a:rPr>
              <a:t>Die Finanzierbarkeit des BGE </a:t>
            </a:r>
            <a:endParaRPr b="0" lang="de-AT" sz="3600" spc="-1" strike="noStrike">
              <a:latin typeface="Arial"/>
            </a:endParaRPr>
          </a:p>
        </p:txBody>
      </p:sp>
      <p:sp>
        <p:nvSpPr>
          <p:cNvPr id="253" name="CustomShape 4"/>
          <p:cNvSpPr/>
          <p:nvPr/>
        </p:nvSpPr>
        <p:spPr>
          <a:xfrm>
            <a:off x="507960" y="1523880"/>
            <a:ext cx="10968480" cy="4524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28600" indent="-227520" algn="ctr">
              <a:lnSpc>
                <a:spcPct val="70000"/>
              </a:lnSpc>
              <a:spcBef>
                <a:spcPts val="1001"/>
              </a:spcBef>
            </a:pPr>
            <a:r>
              <a:rPr b="1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Das Geld für BGE ist vorhanden!</a:t>
            </a:r>
            <a:endParaRPr b="0" lang="de-AT" sz="1800" spc="-1" strike="noStrike">
              <a:latin typeface="Arial"/>
            </a:endParaRPr>
          </a:p>
          <a:p>
            <a:pPr marL="685800" indent="-227520" algn="ctr">
              <a:lnSpc>
                <a:spcPct val="70000"/>
              </a:lnSpc>
              <a:spcBef>
                <a:spcPts val="499"/>
              </a:spcBef>
            </a:pPr>
            <a:r>
              <a:rPr b="1" lang="de-AT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Voraussetzung ist der Wille zu Solidarität und Fairness</a:t>
            </a:r>
            <a:endParaRPr b="0" lang="de-AT" sz="1600" spc="-1" strike="noStrike">
              <a:latin typeface="Arial"/>
            </a:endParaRPr>
          </a:p>
          <a:p>
            <a:pPr marL="685800" indent="-227520">
              <a:lnSpc>
                <a:spcPct val="100000"/>
              </a:lnSpc>
            </a:pPr>
            <a:endParaRPr b="0" lang="de-AT" sz="1600" spc="-1" strike="noStrike">
              <a:latin typeface="Arial"/>
            </a:endParaRPr>
          </a:p>
          <a:p>
            <a:pPr marL="228600" indent="-227520">
              <a:lnSpc>
                <a:spcPct val="7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Wegfall von (durch BGE nicht mehr benötigten) Sozialausgaben (FM 4)</a:t>
            </a:r>
            <a:endParaRPr b="0" lang="de-AT" sz="1800" spc="-1" strike="noStrike">
              <a:latin typeface="Arial"/>
            </a:endParaRPr>
          </a:p>
          <a:p>
            <a:pPr marL="228600" indent="-227520">
              <a:lnSpc>
                <a:spcPct val="7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Erhöhung Lohnsteuer der Top-Verdiener (Neue Progressionsstufen) (FM 3.1) </a:t>
            </a:r>
            <a:endParaRPr b="0" lang="de-AT" sz="1800" spc="-1" strike="noStrike">
              <a:latin typeface="Arial"/>
            </a:endParaRPr>
          </a:p>
          <a:p>
            <a:pPr marL="228600" indent="-227520">
              <a:lnSpc>
                <a:spcPct val="7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Beitrag der Reichsten (Vermögenssteuer) (FM 3.3)</a:t>
            </a:r>
            <a:endParaRPr b="0" lang="de-AT" sz="1800" spc="-1" strike="noStrike">
              <a:latin typeface="Arial"/>
            </a:endParaRPr>
          </a:p>
          <a:p>
            <a:pPr marL="228600" indent="-227520">
              <a:lnSpc>
                <a:spcPct val="7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Höhere Steuern auf Einkommen, Finanztransaktionssteuer ... (FM 3.6.2)</a:t>
            </a:r>
            <a:endParaRPr b="0" lang="de-AT" sz="1800" spc="-1" strike="noStrike">
              <a:latin typeface="Arial"/>
            </a:endParaRPr>
          </a:p>
          <a:p>
            <a:pPr marL="228600" indent="-227520">
              <a:lnSpc>
                <a:spcPct val="7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Staatseinnahmen durch Umverteilung (FM 3.5)</a:t>
            </a:r>
            <a:endParaRPr b="0" lang="de-AT" sz="1800" spc="-1" strike="noStrike">
              <a:latin typeface="Arial"/>
            </a:endParaRPr>
          </a:p>
          <a:p>
            <a:pPr marL="228600" indent="-227520">
              <a:lnSpc>
                <a:spcPct val="7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Besteuerung Ressourcenverbrauch und Nutzung (FM 3.6.1)</a:t>
            </a:r>
            <a:endParaRPr b="0" lang="de-AT" sz="1800" spc="-1" strike="noStrike">
              <a:latin typeface="Arial"/>
            </a:endParaRPr>
          </a:p>
          <a:p>
            <a:pPr marL="228600" indent="-227520">
              <a:lnSpc>
                <a:spcPct val="7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Systemanpassung bei Umsatzsteuer (FM 3.4)</a:t>
            </a:r>
            <a:endParaRPr b="0" lang="de-AT" sz="1800" spc="-1" strike="noStrike">
              <a:latin typeface="Arial"/>
            </a:endParaRPr>
          </a:p>
          <a:p>
            <a:pPr lvl="1" marL="685800" indent="-227520">
              <a:lnSpc>
                <a:spcPct val="7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Vorsteuerabzüge durch Unternehmen fallen weg</a:t>
            </a:r>
            <a:endParaRPr b="0" lang="de-AT" sz="1600" spc="-1" strike="noStrike">
              <a:latin typeface="Arial"/>
            </a:endParaRPr>
          </a:p>
          <a:p>
            <a:pPr lvl="1" marL="685800" indent="-227520">
              <a:lnSpc>
                <a:spcPct val="7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Erschwerung von Hinterziehung</a:t>
            </a:r>
            <a:endParaRPr b="0" lang="de-AT" sz="1600" spc="-1" strike="noStrike">
              <a:latin typeface="Arial"/>
            </a:endParaRPr>
          </a:p>
          <a:p>
            <a:pPr lvl="1" marL="685800" indent="-227520">
              <a:lnSpc>
                <a:spcPct val="7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Einfachere Kontrolle</a:t>
            </a:r>
            <a:endParaRPr b="0" lang="de-AT" sz="1600" spc="-1" strike="noStrike">
              <a:latin typeface="Arial"/>
            </a:endParaRPr>
          </a:p>
          <a:p>
            <a:pPr marL="228600" indent="-227520">
              <a:lnSpc>
                <a:spcPct val="7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Erhöhung SV-Beitrag der Topverdiener  (Erhöhung SV-Höchstbemessung) (FM 3.1)</a:t>
            </a:r>
            <a:endParaRPr b="0" lang="de-AT" sz="1800" spc="-1" strike="noStrike">
              <a:latin typeface="Arial"/>
            </a:endParaRPr>
          </a:p>
          <a:p>
            <a:pPr marL="228600" indent="-227520">
              <a:lnSpc>
                <a:spcPct val="7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Sicherung des SV-Beitrags der Arbeitgeber: Wertschöpfungsabgabe (FM 3.2)</a:t>
            </a:r>
            <a:endParaRPr b="0" lang="de-AT" sz="1800" spc="-1" strike="noStrike">
              <a:latin typeface="Arial"/>
            </a:endParaRPr>
          </a:p>
        </p:txBody>
      </p:sp>
      <p:sp>
        <p:nvSpPr>
          <p:cNvPr id="254" name="CustomShape 5"/>
          <p:cNvSpPr/>
          <p:nvPr/>
        </p:nvSpPr>
        <p:spPr>
          <a:xfrm rot="21094800">
            <a:off x="5365800" y="759600"/>
            <a:ext cx="6044760" cy="4554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de-AT" sz="2400" spc="-1" strike="noStrike">
                <a:solidFill>
                  <a:srgbClr val="ff0000"/>
                </a:solidFill>
                <a:latin typeface="Arial"/>
                <a:ea typeface="DejaVu Sans"/>
              </a:rPr>
              <a:t>Variante 1 – Reihenfolge wie in Tortengrafik</a:t>
            </a:r>
            <a:endParaRPr b="0" lang="de-AT" sz="2400" spc="-1" strike="noStrike">
              <a:latin typeface="Arial"/>
            </a:endParaRPr>
          </a:p>
        </p:txBody>
      </p:sp>
      <p:sp>
        <p:nvSpPr>
          <p:cNvPr id="255" name="CustomShape 6"/>
          <p:cNvSpPr/>
          <p:nvPr/>
        </p:nvSpPr>
        <p:spPr>
          <a:xfrm>
            <a:off x="5796000" y="4218120"/>
            <a:ext cx="6048720" cy="9421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de-AT" sz="1400" spc="-1" strike="noStrike">
                <a:solidFill>
                  <a:srgbClr val="000000"/>
                </a:solidFill>
                <a:latin typeface="Arial"/>
                <a:ea typeface="DejaVu Sans"/>
              </a:rPr>
              <a:t>FM:</a:t>
            </a:r>
            <a:endParaRPr b="0" lang="de-AT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1400" spc="-1" strike="noStrike">
                <a:solidFill>
                  <a:srgbClr val="000000"/>
                </a:solidFill>
                <a:latin typeface="Arial"/>
                <a:ea typeface="DejaVu Sans"/>
              </a:rPr>
              <a:t>Finanzierungsmodell für ein „Bedingungsloses Grundeinkommen“ (BGE)</a:t>
            </a:r>
            <a:endParaRPr b="0" lang="de-AT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1400" spc="-1" strike="noStrike">
                <a:solidFill>
                  <a:srgbClr val="000000"/>
                </a:solidFill>
                <a:latin typeface="Arial"/>
                <a:ea typeface="DejaVu Sans"/>
              </a:rPr>
              <a:t>Attac Inhaltsgruppe Grundeinkommen Dr. Kaiser S.</a:t>
            </a:r>
            <a:endParaRPr b="0" lang="de-AT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1400" spc="-1" strike="noStrike">
                <a:solidFill>
                  <a:srgbClr val="000000"/>
                </a:solidFill>
                <a:latin typeface="Arial"/>
                <a:ea typeface="DejaVu Sans"/>
              </a:rPr>
              <a:t>Diskussionspapier Minifassung Modell 2013</a:t>
            </a:r>
            <a:endParaRPr b="0" lang="de-AT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257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DAD5F8AC-8FFB-472D-B7DA-D42BB9F4D829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sp>
        <p:nvSpPr>
          <p:cNvPr id="258" name="CustomShape 3"/>
          <p:cNvSpPr/>
          <p:nvPr/>
        </p:nvSpPr>
        <p:spPr>
          <a:xfrm>
            <a:off x="609480" y="304920"/>
            <a:ext cx="10968480" cy="1141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de-AT" sz="3600" spc="-1" strike="noStrike">
                <a:solidFill>
                  <a:srgbClr val="000000"/>
                </a:solidFill>
                <a:latin typeface="Calibri Light"/>
                <a:ea typeface="DejaVu Sans"/>
              </a:rPr>
              <a:t>Die Finanzierbarkeit des BGE </a:t>
            </a:r>
            <a:endParaRPr b="0" lang="de-AT" sz="3600" spc="-1" strike="noStrike">
              <a:latin typeface="Arial"/>
            </a:endParaRPr>
          </a:p>
        </p:txBody>
      </p:sp>
      <p:sp>
        <p:nvSpPr>
          <p:cNvPr id="259" name="CustomShape 4"/>
          <p:cNvSpPr/>
          <p:nvPr/>
        </p:nvSpPr>
        <p:spPr>
          <a:xfrm>
            <a:off x="507960" y="1523880"/>
            <a:ext cx="10968480" cy="4524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28600" indent="-227520" algn="ctr">
              <a:lnSpc>
                <a:spcPct val="80000"/>
              </a:lnSpc>
              <a:spcBef>
                <a:spcPts val="1001"/>
              </a:spcBef>
            </a:pPr>
            <a:r>
              <a:rPr b="1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Das Geld für BGE ist vorhanden!</a:t>
            </a:r>
            <a:endParaRPr b="0" lang="de-AT" sz="1800" spc="-1" strike="noStrike">
              <a:latin typeface="Arial"/>
            </a:endParaRPr>
          </a:p>
          <a:p>
            <a:pPr marL="685800" indent="-227520" algn="ctr">
              <a:lnSpc>
                <a:spcPct val="80000"/>
              </a:lnSpc>
              <a:spcBef>
                <a:spcPts val="499"/>
              </a:spcBef>
            </a:pPr>
            <a:r>
              <a:rPr b="1" lang="de-AT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Voraussetzung ist der Wille zu Solidarität und Fairness</a:t>
            </a:r>
            <a:endParaRPr b="0" lang="de-AT" sz="1600" spc="-1" strike="noStrike">
              <a:latin typeface="Arial"/>
            </a:endParaRPr>
          </a:p>
          <a:p>
            <a:pPr marL="685800" indent="-227520">
              <a:lnSpc>
                <a:spcPct val="100000"/>
              </a:lnSpc>
            </a:pPr>
            <a:endParaRPr b="0" lang="de-AT" sz="1600" spc="-1" strike="noStrike">
              <a:latin typeface="Arial"/>
            </a:endParaRPr>
          </a:p>
          <a:p>
            <a:pPr marL="228600" indent="-227520">
              <a:lnSpc>
                <a:spcPct val="8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Erhöhung Lohnsteuer und SV-Beitrag der Topverdiener (FM 3.1)</a:t>
            </a:r>
            <a:endParaRPr b="0" lang="de-AT" sz="1800" spc="-1" strike="noStrike">
              <a:latin typeface="Arial"/>
            </a:endParaRPr>
          </a:p>
          <a:p>
            <a:pPr lvl="1" marL="685800" indent="-227520">
              <a:lnSpc>
                <a:spcPct val="8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Neue Progressionsstufen, Erhöhung SV-Höchstbemessung</a:t>
            </a:r>
            <a:endParaRPr b="0" lang="de-AT" sz="1600" spc="-1" strike="noStrike">
              <a:latin typeface="Arial"/>
            </a:endParaRPr>
          </a:p>
          <a:p>
            <a:pPr marL="228600" indent="-227520">
              <a:lnSpc>
                <a:spcPct val="8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Sicherung des SV-Beitrags der Arbeitgeber: Wertschöpfungsabgabe (FM 3.2)</a:t>
            </a:r>
            <a:endParaRPr b="0" lang="de-AT" sz="1800" spc="-1" strike="noStrike">
              <a:latin typeface="Arial"/>
            </a:endParaRPr>
          </a:p>
          <a:p>
            <a:pPr marL="228600" indent="-227520">
              <a:lnSpc>
                <a:spcPct val="8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Beitrag der Reichsten (Vermögenssteuer) (FM 3.3)</a:t>
            </a:r>
            <a:endParaRPr b="0" lang="de-AT" sz="1800" spc="-1" strike="noStrike">
              <a:latin typeface="Arial"/>
            </a:endParaRPr>
          </a:p>
          <a:p>
            <a:pPr marL="228600" indent="-227520">
              <a:lnSpc>
                <a:spcPct val="8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Systemanpassung bei Umsatzsteuer (FM 3.4)</a:t>
            </a:r>
            <a:endParaRPr b="0" lang="de-AT" sz="1800" spc="-1" strike="noStrike">
              <a:latin typeface="Arial"/>
            </a:endParaRPr>
          </a:p>
          <a:p>
            <a:pPr lvl="1" marL="685800" indent="-227520">
              <a:lnSpc>
                <a:spcPct val="8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Vorsteuerabzüge durch Unternehmen fallen weg</a:t>
            </a:r>
            <a:endParaRPr b="0" lang="de-AT" sz="1600" spc="-1" strike="noStrike">
              <a:latin typeface="Arial"/>
            </a:endParaRPr>
          </a:p>
          <a:p>
            <a:pPr lvl="1" marL="685800" indent="-227520">
              <a:lnSpc>
                <a:spcPct val="8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Erschwerung von Hinterziehung</a:t>
            </a:r>
            <a:endParaRPr b="0" lang="de-AT" sz="1600" spc="-1" strike="noStrike">
              <a:latin typeface="Arial"/>
            </a:endParaRPr>
          </a:p>
          <a:p>
            <a:pPr lvl="1" marL="685800" indent="-227520">
              <a:lnSpc>
                <a:spcPct val="8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Einfachere Kontrolle</a:t>
            </a:r>
            <a:endParaRPr b="0" lang="de-AT" sz="1600" spc="-1" strike="noStrike">
              <a:latin typeface="Arial"/>
            </a:endParaRPr>
          </a:p>
          <a:p>
            <a:pPr marL="228600" indent="-227520">
              <a:lnSpc>
                <a:spcPct val="8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Staatseinnahmen durch Umverteilung (FM 3.5)</a:t>
            </a:r>
            <a:endParaRPr b="0" lang="de-AT" sz="1800" spc="-1" strike="noStrike">
              <a:latin typeface="Arial"/>
            </a:endParaRPr>
          </a:p>
          <a:p>
            <a:pPr marL="228600" indent="-227520">
              <a:lnSpc>
                <a:spcPct val="8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Besteuerung Ressourcenverbrauch und Nutzung (FM 3.6.1)</a:t>
            </a:r>
            <a:endParaRPr b="0" lang="de-AT" sz="1800" spc="-1" strike="noStrike">
              <a:latin typeface="Arial"/>
            </a:endParaRPr>
          </a:p>
          <a:p>
            <a:pPr marL="228600" indent="-227520">
              <a:lnSpc>
                <a:spcPct val="8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Höhere Steuern auf Einkommen, Finanztransaktionssteuer ... (FM 3.6.2)</a:t>
            </a:r>
            <a:endParaRPr b="0" lang="de-AT" sz="1800" spc="-1" strike="noStrike">
              <a:latin typeface="Arial"/>
            </a:endParaRPr>
          </a:p>
          <a:p>
            <a:pPr marL="228600" indent="-227520">
              <a:lnSpc>
                <a:spcPct val="8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AT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Wegfall von (durch BGE nicht mehr benötigten) Sozialausgaben (FM 4)</a:t>
            </a:r>
            <a:endParaRPr b="0" lang="de-AT" sz="1800" spc="-1" strike="noStrike">
              <a:latin typeface="Arial"/>
            </a:endParaRPr>
          </a:p>
        </p:txBody>
      </p:sp>
      <p:sp>
        <p:nvSpPr>
          <p:cNvPr id="260" name="CustomShape 5"/>
          <p:cNvSpPr/>
          <p:nvPr/>
        </p:nvSpPr>
        <p:spPr>
          <a:xfrm>
            <a:off x="5796000" y="3763800"/>
            <a:ext cx="6048720" cy="9421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de-AT" sz="1400" spc="-1" strike="noStrike">
                <a:solidFill>
                  <a:srgbClr val="000000"/>
                </a:solidFill>
                <a:latin typeface="Arial"/>
                <a:ea typeface="DejaVu Sans"/>
              </a:rPr>
              <a:t>FM:</a:t>
            </a:r>
            <a:endParaRPr b="0" lang="de-AT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1400" spc="-1" strike="noStrike">
                <a:solidFill>
                  <a:srgbClr val="000000"/>
                </a:solidFill>
                <a:latin typeface="Arial"/>
                <a:ea typeface="DejaVu Sans"/>
              </a:rPr>
              <a:t>Finanzierungsmodell für ein „Bedingungsloses Grundeinkommen“ (BGE)</a:t>
            </a:r>
            <a:endParaRPr b="0" lang="de-AT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1400" spc="-1" strike="noStrike">
                <a:solidFill>
                  <a:srgbClr val="000000"/>
                </a:solidFill>
                <a:latin typeface="Arial"/>
                <a:ea typeface="DejaVu Sans"/>
              </a:rPr>
              <a:t>Attac Inhaltsgruppe Grundeinkommen Dr. Kaiser S.</a:t>
            </a:r>
            <a:endParaRPr b="0" lang="de-AT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AT" sz="1400" spc="-1" strike="noStrike">
                <a:solidFill>
                  <a:srgbClr val="000000"/>
                </a:solidFill>
                <a:latin typeface="Arial"/>
                <a:ea typeface="DejaVu Sans"/>
              </a:rPr>
              <a:t>Diskussionspapier Minifassung Modell 2013</a:t>
            </a:r>
            <a:endParaRPr b="0" lang="de-AT" sz="1400" spc="-1" strike="noStrike">
              <a:latin typeface="Arial"/>
            </a:endParaRPr>
          </a:p>
        </p:txBody>
      </p:sp>
      <p:sp>
        <p:nvSpPr>
          <p:cNvPr id="261" name="CustomShape 6"/>
          <p:cNvSpPr/>
          <p:nvPr/>
        </p:nvSpPr>
        <p:spPr>
          <a:xfrm rot="21094800">
            <a:off x="5351400" y="809640"/>
            <a:ext cx="5387760" cy="4554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de-AT" sz="2400" spc="-1" strike="noStrike">
                <a:solidFill>
                  <a:srgbClr val="ff0000"/>
                </a:solidFill>
                <a:latin typeface="Arial"/>
                <a:ea typeface="DejaVu Sans"/>
              </a:rPr>
              <a:t>Variante 2 – Reihenfolge wie in Details</a:t>
            </a:r>
            <a:endParaRPr b="0" lang="de-AT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263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0E8BDC32-4E95-44CC-986E-3ED4E6D1ADE5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sp>
        <p:nvSpPr>
          <p:cNvPr id="264" name="CustomShape 3"/>
          <p:cNvSpPr/>
          <p:nvPr/>
        </p:nvSpPr>
        <p:spPr>
          <a:xfrm>
            <a:off x="2103480" y="743040"/>
            <a:ext cx="8560440" cy="4065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7000"/>
              </a:lnSpc>
            </a:pPr>
            <a:r>
              <a:rPr b="0" lang="de-AT" sz="3600" spc="-1" strike="noStrike">
                <a:solidFill>
                  <a:srgbClr val="000000"/>
                </a:solidFill>
                <a:latin typeface="Calibri"/>
                <a:ea typeface="Calibri"/>
              </a:rPr>
              <a:t>Inhalt</a:t>
            </a:r>
            <a:endParaRPr b="0" lang="de-AT" sz="36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3200" spc="-1" strike="noStrike">
                <a:solidFill>
                  <a:srgbClr val="000000"/>
                </a:solidFill>
                <a:latin typeface="Calibri"/>
                <a:ea typeface="Calibri"/>
              </a:rPr>
              <a:t>1. Grundsätzliches zum Steuersystem</a:t>
            </a:r>
            <a:endParaRPr b="0" lang="de-AT" sz="32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3200" spc="-1" strike="noStrike">
                <a:solidFill>
                  <a:srgbClr val="000000"/>
                </a:solidFill>
                <a:latin typeface="Calibri"/>
                <a:ea typeface="Calibri"/>
              </a:rPr>
              <a:t>2. Annahmen für die Berechnung</a:t>
            </a:r>
            <a:endParaRPr b="0" lang="de-AT" sz="32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3200" spc="-1" strike="noStrike">
                <a:solidFill>
                  <a:srgbClr val="000000"/>
                </a:solidFill>
                <a:latin typeface="Calibri"/>
                <a:ea typeface="Calibri"/>
              </a:rPr>
              <a:t>3. Staatseinnahmen</a:t>
            </a:r>
            <a:endParaRPr b="0" lang="de-AT" sz="32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Inklusive Einbeziehung: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    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2400" spc="-1" strike="noStrike">
                <a:solidFill>
                  <a:srgbClr val="000000"/>
                </a:solidFill>
                <a:latin typeface="Calibri"/>
                <a:ea typeface="Calibri"/>
              </a:rPr>
              <a:t>Wertschöpfungs-Abgabe „Arbeitgeber-Beitrag zur SV“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3200" spc="-1" strike="noStrike">
                <a:solidFill>
                  <a:srgbClr val="000000"/>
                </a:solidFill>
                <a:latin typeface="Calibri"/>
                <a:ea typeface="Calibri"/>
              </a:rPr>
              <a:t>4. Staatsausgaben</a:t>
            </a:r>
            <a:endParaRPr b="0" lang="de-AT" sz="32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3200" spc="-1" strike="noStrike">
                <a:solidFill>
                  <a:srgbClr val="000000"/>
                </a:solidFill>
                <a:latin typeface="Calibri"/>
                <a:ea typeface="Calibri"/>
              </a:rPr>
              <a:t>5. Ergebnis</a:t>
            </a:r>
            <a:r>
              <a:rPr b="0" lang="de-AT" sz="26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endParaRPr b="0" lang="de-AT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266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E25C33FA-E5D8-4310-BC69-09716CB1E3F6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graphicFrame>
        <p:nvGraphicFramePr>
          <p:cNvPr id="267" name="Object 3"/>
          <p:cNvGraphicFramePr/>
          <p:nvPr/>
        </p:nvGraphicFramePr>
        <p:xfrm>
          <a:off x="1508040" y="420840"/>
          <a:ext cx="9204840" cy="5918760"/>
        </p:xfrm>
        <a:graphic>
          <a:graphicData uri="http://schemas.openxmlformats.org/presentationml/2006/ole">
            <p:oleObj progId="Excel.Chart.8" r:id="rId1" spid="">
              <p:embed/>
              <p:pic>
                <p:nvPicPr>
                  <p:cNvPr id="268" name="Diagramm 2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1508040" y="420840"/>
                    <a:ext cx="9204840" cy="591876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  <p:sp>
        <p:nvSpPr>
          <p:cNvPr id="269" name="CustomShape 4"/>
          <p:cNvSpPr/>
          <p:nvPr/>
        </p:nvSpPr>
        <p:spPr>
          <a:xfrm>
            <a:off x="4260960" y="46080"/>
            <a:ext cx="3696120" cy="383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7000"/>
              </a:lnSpc>
            </a:pPr>
            <a:r>
              <a:rPr b="1" lang="de-AT" sz="1800" spc="-1" strike="noStrike">
                <a:solidFill>
                  <a:srgbClr val="000000"/>
                </a:solidFill>
                <a:latin typeface="Calibri"/>
                <a:ea typeface="Calibri"/>
              </a:rPr>
              <a:t>1. Grundsätzliches zum Steuersystem</a:t>
            </a:r>
            <a:endParaRPr b="0" lang="de-AT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CustomShape 1"/>
          <p:cNvSpPr/>
          <p:nvPr/>
        </p:nvSpPr>
        <p:spPr>
          <a:xfrm>
            <a:off x="809640" y="6356520"/>
            <a:ext cx="893664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Attac Inhaltsgruppe Grundeinkommen   Dr. Kaiser S.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	</a:t>
            </a:r>
            <a:r>
              <a:rPr b="0" lang="de-AT" sz="1200" spc="-1" strike="noStrike">
                <a:solidFill>
                  <a:srgbClr val="898989"/>
                </a:solidFill>
                <a:latin typeface="Calibri"/>
                <a:ea typeface="DejaVu Sans"/>
              </a:rPr>
              <a:t>Finanzierungsmodell für ein Bedingungsloses Grundeinkommen Minifassung</a:t>
            </a:r>
            <a:endParaRPr b="0" lang="de-AT" sz="1200" spc="-1" strike="noStrike">
              <a:latin typeface="Arial"/>
            </a:endParaRPr>
          </a:p>
        </p:txBody>
      </p:sp>
      <p:sp>
        <p:nvSpPr>
          <p:cNvPr id="271" name="CustomShape 2"/>
          <p:cNvSpPr/>
          <p:nvPr/>
        </p:nvSpPr>
        <p:spPr>
          <a:xfrm>
            <a:off x="9934560" y="6356520"/>
            <a:ext cx="1414800" cy="50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</a:pPr>
            <a:fld id="{D4091DFA-D9C4-4173-9943-896135D73C26}" type="slidenum">
              <a:rPr b="0" lang="de-AT" sz="1200" spc="-1" strike="noStrike">
                <a:solidFill>
                  <a:srgbClr val="8b8b8b"/>
                </a:solidFill>
                <a:latin typeface="Calibri"/>
                <a:ea typeface="DejaVu Sans"/>
              </a:rPr>
              <a:t>&lt;Foliennummer&gt;</a:t>
            </a:fld>
            <a:endParaRPr b="0" lang="de-AT" sz="1200" spc="-1" strike="noStrike">
              <a:latin typeface="Arial"/>
            </a:endParaRPr>
          </a:p>
        </p:txBody>
      </p:sp>
      <p:sp>
        <p:nvSpPr>
          <p:cNvPr id="272" name="CustomShape 3"/>
          <p:cNvSpPr/>
          <p:nvPr/>
        </p:nvSpPr>
        <p:spPr>
          <a:xfrm>
            <a:off x="1454040" y="493560"/>
            <a:ext cx="9676440" cy="51069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7000"/>
              </a:lnSpc>
            </a:pP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1.2 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Neuorientierung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Ein Steuersystem, bei dem vor allem folgende Kriterien Beachtung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finden sollten: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-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Steuergerechtigkeit unter Beachtung sozialer Werte 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&gt; 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Einführung eines BGE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&gt; Verringerung der Schere zwischen „Reich“ zu „Arm“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&gt; Verhinderung von Steuerhinterziehung und Steuerbetrug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   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-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Staatseinnahmen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 →  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Vermehrte Einbeziehung 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von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1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&gt; 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Kapitaleinkommen und Vermögen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&gt; Entlastung von Arbeitseinkommen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7000"/>
              </a:lnSpc>
            </a:pP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b="0" lang="de-AT" sz="2800" spc="-1" strike="noStrike">
                <a:solidFill>
                  <a:srgbClr val="000000"/>
                </a:solidFill>
                <a:latin typeface="Calibri"/>
                <a:ea typeface="Calibri"/>
              </a:rPr>
              <a:t>&gt; Ressourcen- Nutzung und -Verbrauch höher besteuern</a:t>
            </a:r>
            <a:endParaRPr b="0" lang="de-AT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</TotalTime>
  <Application>LibreOffice/6.2.5.2$Windows_X86_64 LibreOffice_project/1ec314fa52f458adc18c4f025c545a4e8b22c159</Application>
  <Words>1056</Words>
  <Paragraphs>209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2017-11-13T11:36:44Z</dcterms:created>
  <dc:creator>Karin</dc:creator>
  <dc:description/>
  <dc:language>de-AT</dc:language>
  <cp:lastModifiedBy/>
  <dcterms:modified xsi:type="dcterms:W3CDTF">2021-04-07T15:36:50Z</dcterms:modified>
  <cp:revision>186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Custom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27</vt:i4>
  </property>
</Properties>
</file>