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0" r:id="rId3"/>
    <p:sldId id="263" r:id="rId4"/>
    <p:sldId id="264" r:id="rId5"/>
    <p:sldId id="275" r:id="rId6"/>
    <p:sldId id="265" r:id="rId7"/>
    <p:sldId id="271" r:id="rId8"/>
    <p:sldId id="272" r:id="rId9"/>
    <p:sldId id="266" r:id="rId10"/>
    <p:sldId id="267" r:id="rId11"/>
    <p:sldId id="274" r:id="rId12"/>
    <p:sldId id="273" r:id="rId13"/>
    <p:sldId id="259" r:id="rId14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6E0FB5A-F599-4228-8443-F87172283F17}">
          <p14:sldIdLst>
            <p14:sldId id="256"/>
            <p14:sldId id="260"/>
            <p14:sldId id="263"/>
            <p14:sldId id="264"/>
            <p14:sldId id="275"/>
            <p14:sldId id="265"/>
            <p14:sldId id="271"/>
            <p14:sldId id="272"/>
            <p14:sldId id="266"/>
            <p14:sldId id="267"/>
            <p14:sldId id="274"/>
            <p14:sldId id="273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A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3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95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6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8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1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5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8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1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4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2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38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2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/jhazg875rjy14zz/Presseliste_%C3%B6sterreich.xlsx?dl=0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dropbox.com/s/xv9on6ut4jz20ta/Promi-Liste.xlsx?dl=0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s02web.zoom.us/j/4854499197?pwd=M0xUbDRqRjdjVFBVZVliRldKcGlTQT09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/xv9on6ut4jz20ta/Promi-Liste.xlsx?dl=0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E52957-6445-41E8-B0D5-8041CCDEAF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245" b="7756"/>
          <a:stretch/>
        </p:blipFill>
        <p:spPr>
          <a:xfrm>
            <a:off x="1" y="10"/>
            <a:ext cx="12192000" cy="685798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5997AC-0325-4416-909F-5CE54C428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5"/>
            <a:ext cx="48768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FE5114-E3D4-4A3D-A449-D78795A8B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25907"/>
            <a:ext cx="3485776" cy="3830882"/>
          </a:xfrm>
        </p:spPr>
        <p:txBody>
          <a:bodyPr>
            <a:normAutofit/>
          </a:bodyPr>
          <a:lstStyle/>
          <a:p>
            <a:r>
              <a:rPr lang="de-AT" sz="3200" dirty="0">
                <a:solidFill>
                  <a:srgbClr val="56AE4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Protokoll</a:t>
            </a:r>
            <a:endParaRPr lang="de-AT" sz="3200" dirty="0">
              <a:solidFill>
                <a:srgbClr val="56AE4A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48B578-2299-4F7E-B1A7-0B6477599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3" y="4885362"/>
            <a:ext cx="3343277" cy="1363038"/>
          </a:xfrm>
        </p:spPr>
        <p:txBody>
          <a:bodyPr>
            <a:normAutofit/>
          </a:bodyPr>
          <a:lstStyle/>
          <a:p>
            <a:r>
              <a:rPr lang="de-AT" sz="1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Strategie-Meeting</a:t>
            </a:r>
            <a:br>
              <a:rPr lang="de-AT" sz="1800" dirty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r>
              <a:rPr lang="de-AT" sz="1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am 15. Jänner 2022</a:t>
            </a:r>
            <a:br>
              <a:rPr lang="de-AT" sz="1800" dirty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r>
              <a:rPr lang="de-AT" sz="1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Urbi@Orbi</a:t>
            </a:r>
            <a:r>
              <a:rPr lang="de-AT" sz="1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, Lint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7509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3C7919D1-9427-4D5C-89A4-1D3B96B5B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20" y="2156786"/>
            <a:ext cx="2559979" cy="2544417"/>
          </a:xfrm>
          <a:prstGeom prst="rect">
            <a:avLst/>
          </a:prstGeom>
          <a:solidFill>
            <a:srgbClr val="56AE4A"/>
          </a:solidFill>
        </p:spPr>
      </p:pic>
      <p:pic>
        <p:nvPicPr>
          <p:cNvPr id="1026" name="Picture 2" descr="Urbi@Orbi-Räumlichkeiten. © Urbi@Orbi">
            <a:extLst>
              <a:ext uri="{FF2B5EF4-FFF2-40B4-BE49-F238E27FC236}">
                <a16:creationId xmlns:a16="http://schemas.microsoft.com/office/drawing/2014/main" id="{E4DC4A1A-45D7-4122-BAD7-DABE964AD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2344884"/>
            <a:ext cx="7315200" cy="451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79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Pr-Arbeit </a:t>
            </a:r>
            <a:endParaRPr lang="de-AT" sz="3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Mögliche Interventionen: 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Leserbriefe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Posts und Artikel 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online kommentieren (siehe nächste Folie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Presseaussendungen 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Social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Media Planung (Roswitha)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Regelmäßiges Posten in Gruppen und auf Seiten mit Synergien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99646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Pr-Arbeit - </a:t>
            </a:r>
            <a:r>
              <a:rPr lang="de-DE" sz="3600" dirty="0"/>
              <a:t>Kommentare in Medien platzieren</a:t>
            </a:r>
            <a:endParaRPr lang="de-AT" sz="3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3452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Wer kommentiert in welchen Medien (vorzugsweise online-Foren, evtl. Leserbriefe):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Alice: Wiener Zeitung, Kleine Zeitung </a:t>
            </a:r>
            <a:r>
              <a:rPr lang="de-DE" sz="2000" dirty="0" err="1">
                <a:solidFill>
                  <a:srgbClr val="FF0000"/>
                </a:solidFill>
                <a:latin typeface="Arial Nova" panose="020B0504020202020204" pitchFamily="34" charset="0"/>
              </a:rPr>
              <a:t>Stmk</a:t>
            </a: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. </a:t>
            </a:r>
          </a:p>
          <a:p>
            <a:pPr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Christine: Ganze Woche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Beppo: OÖN</a:t>
            </a:r>
          </a:p>
          <a:p>
            <a:pPr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Georg: Salzburger Nachrichten, Falter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Hadwig: Krone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Roswitha: Standard, Presse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Noch nicht vergeben: Kleine Zeitung, Kurier, Österreich</a:t>
            </a:r>
          </a:p>
        </p:txBody>
      </p:sp>
    </p:spTree>
    <p:extLst>
      <p:ext uri="{BB962C8B-B14F-4D97-AF65-F5344CB8AC3E}">
        <p14:creationId xmlns:p14="http://schemas.microsoft.com/office/powerpoint/2010/main" val="56988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Pr-Arbeit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5" y="1607611"/>
            <a:ext cx="10691265" cy="4503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Presseaussendungen vorbereiten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2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Schienen: VBG und inhaltliche Angebote an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Journalist:innen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von DG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VBG: Pressemappe auf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dropbox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 mit link an Kontakte senden (</a:t>
            </a:r>
            <a:r>
              <a:rPr lang="de-DE" sz="2000" dirty="0">
                <a:solidFill>
                  <a:srgbClr val="FF0000"/>
                </a:solidFill>
                <a:effectLst/>
                <a:latin typeface="Arial Nova" panose="020B0504020202020204" pitchFamily="34" charset="0"/>
              </a:rPr>
              <a:t>Roswitha, Hadwig)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DG: Pressemappe auf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dropbox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mit Inhalten zu spezifischen Themen </a:t>
            </a:r>
            <a:r>
              <a:rPr lang="de-DE" sz="2000" dirty="0">
                <a:solidFill>
                  <a:srgbClr val="FF0000"/>
                </a:solidFill>
                <a:latin typeface="Arial Nova" panose="020B0504020202020204" pitchFamily="34" charset="0"/>
              </a:rPr>
              <a:t>(Guido, Paul, Roswitha)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Kurzer Mailtext als Teaser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 Presseaussendung formulieren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Weitere Infos in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dropbox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-Ordner (Fotos, Logos, Folder, Broschüren) </a:t>
            </a: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Kontaktvorschläge für Interviewpartner (Appel, Prainsack, Schlagnitweit, Grund-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Groiss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, Schneider, …) 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Liste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  <a:hlinkClick r:id="rId2"/>
              </a:rPr>
              <a:t>Pressekontakte Österreich</a:t>
            </a: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46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196A2-B5C5-45B4-B622-FB80C7E2A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Nächste Strategie-</a:t>
            </a:r>
            <a:r>
              <a:rPr lang="de-AT" dirty="0" err="1"/>
              <a:t>mEETINGs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D4B63-4EC9-4A38-AB42-D9941CD6F03D}"/>
              </a:ext>
            </a:extLst>
          </p:cNvPr>
          <p:cNvSpPr txBox="1"/>
          <p:nvPr/>
        </p:nvSpPr>
        <p:spPr>
          <a:xfrm>
            <a:off x="700634" y="2009583"/>
            <a:ext cx="10691265" cy="1456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12. Februar 2022	 10.30 Uhr, </a:t>
            </a: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Urbi@Orbi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Linz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26. März 2022	 10.30 Uhr, </a:t>
            </a: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Urbi@Orbi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Linz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21. April 2022	 nach der Pressekonferenz in Wien</a:t>
            </a:r>
          </a:p>
        </p:txBody>
      </p:sp>
    </p:spTree>
    <p:extLst>
      <p:ext uri="{BB962C8B-B14F-4D97-AF65-F5344CB8AC3E}">
        <p14:creationId xmlns:p14="http://schemas.microsoft.com/office/powerpoint/2010/main" val="23546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88DD7-4536-4D44-8E62-FC89813BA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Agenda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2270E0A-82AF-4E09-92DD-620867767D4A}"/>
              </a:ext>
            </a:extLst>
          </p:cNvPr>
          <p:cNvSpPr txBox="1"/>
          <p:nvPr/>
        </p:nvSpPr>
        <p:spPr>
          <a:xfrm>
            <a:off x="700634" y="2009583"/>
            <a:ext cx="10691265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10:30     Ankommen </a:t>
            </a:r>
            <a:r>
              <a:rPr lang="de-DE" sz="18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Kaffe</a:t>
            </a: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/Teetrinken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11:00 – 11:45 </a:t>
            </a:r>
            <a:r>
              <a:rPr lang="de-DE" sz="1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Standortbestimmung &amp; Berichte</a:t>
            </a: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 (max. 5 min pro Person)</a:t>
            </a:r>
          </a:p>
          <a:p>
            <a:pPr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11:45 – 12:30 </a:t>
            </a:r>
            <a:r>
              <a:rPr lang="de-DE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Einreichung diskutieren, Sponsoring für Konzert </a:t>
            </a:r>
            <a:endParaRPr lang="de-DE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	12:30 – 13:30 Mittagessen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13:30 – 14:30 </a:t>
            </a:r>
            <a:r>
              <a:rPr lang="de-DE" sz="1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Status Quo geplanter Veranstaltungen: </a:t>
            </a: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Feinplanung, Aufgabenverteilung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14:30 – 15:00 </a:t>
            </a:r>
            <a:r>
              <a:rPr lang="de-DE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Vernetzung &amp; Promis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: Berichte über Kontakte und Erfolge (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hlinkClick r:id="rId2"/>
              </a:rPr>
              <a:t>Liste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) </a:t>
            </a:r>
            <a:endParaRPr lang="de-DE" sz="1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15:00 – 15:15 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Kaffeepause</a:t>
            </a:r>
            <a:endParaRPr lang="de-DE" sz="1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15:15 – 16:00 </a:t>
            </a:r>
            <a:r>
              <a:rPr lang="de-DE" sz="1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PR-Arbeit: </a:t>
            </a: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Leserbriefe, in Foren kommentieren, etc. (Arbeitsteilung, bestehende Abos?) </a:t>
            </a:r>
          </a:p>
          <a:p>
            <a:pPr>
              <a:spcAft>
                <a:spcPts val="1000"/>
              </a:spcAft>
            </a:pPr>
            <a:r>
              <a:rPr lang="de-DE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16:00 – 16:30 Abschlussrunde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15 Minuten virtuelle Kaffeepause ~ cryptokat.ch">
            <a:extLst>
              <a:ext uri="{FF2B5EF4-FFF2-40B4-BE49-F238E27FC236}">
                <a16:creationId xmlns:a16="http://schemas.microsoft.com/office/drawing/2014/main" id="{90447BCC-C6C1-4AE7-B5B5-CFA4275FA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18" y="4364832"/>
            <a:ext cx="704642" cy="47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erfekte Grießnockerl - flaumig zart in klarer Suppe - Rezept">
            <a:extLst>
              <a:ext uri="{FF2B5EF4-FFF2-40B4-BE49-F238E27FC236}">
                <a16:creationId xmlns:a16="http://schemas.microsoft.com/office/drawing/2014/main" id="{AD169FAB-7C79-4D88-B196-6835FDC71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18" y="3149509"/>
            <a:ext cx="749368" cy="49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B657ED5-652B-484F-A65C-D9035E649C3B}"/>
              </a:ext>
            </a:extLst>
          </p:cNvPr>
          <p:cNvSpPr txBox="1"/>
          <p:nvPr/>
        </p:nvSpPr>
        <p:spPr>
          <a:xfrm>
            <a:off x="7563680" y="1235007"/>
            <a:ext cx="2683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latin typeface="Arial Nova" panose="020B0504020202020204" pitchFamily="34" charset="0"/>
                <a:hlinkClick r:id="rId5"/>
              </a:rPr>
              <a:t>Einwahl für Zoom</a:t>
            </a:r>
            <a:endParaRPr lang="de-AT" sz="2400" b="1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90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Einreichung Eintragungswoche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Eintragungswoche des Antikorruptions-VBG: 2. - 9. Mai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rgbClr val="FF0000"/>
                </a:solidFill>
                <a:latin typeface="Arial Nova" panose="020B0504020202020204" pitchFamily="34" charset="0"/>
              </a:rPr>
              <a:t>Beschluss: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Klaus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kontaktiert Mag. Stein vom IM und klärt die notwendigen Schritte der Beantragung, damit wir ebenso in der o.a. Woche unsere ETW bekommen.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18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Kooperationen/Sponsoren für Konzert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5" y="1847023"/>
            <a:ext cx="10691265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Vorhandene Kontakte: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KAB: Philipp Kuhlmann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Wandel: Dani Platsch (kontaktiert 17.1.22)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GrüWi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: Sabine Jungwirth (Helmo hat persönliche Verbindungen), Catherine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Khazen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,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GWÖ: Lisa Muhr (kontaktiert 17.1.22)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KPÖ: Melina Klaus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u="sng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Weitere Kontakte: </a:t>
            </a:r>
          </a:p>
          <a:p>
            <a:pPr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Josef Muchitsch – Roswitha (kontaktiert 17.1.22)</a:t>
            </a:r>
          </a:p>
          <a:p>
            <a:pPr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Rathaus Wien – „Vorzimmer“ Ludwig, Roswitha kontaktiert Bela </a:t>
            </a:r>
            <a:r>
              <a:rPr lang="de-DE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Hollos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(kontaktiert 17.1.22)</a:t>
            </a:r>
          </a:p>
          <a:p>
            <a:pPr>
              <a:spcAft>
                <a:spcPts val="1000"/>
              </a:spcAft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Reaktionen der 1.Mai-Aktion durchforsten – Roswitha </a:t>
            </a:r>
            <a:endParaRPr lang="de-DE" sz="20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19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beNEFIZKonzert</a:t>
            </a:r>
            <a:r>
              <a:rPr lang="de-DE" dirty="0"/>
              <a:t> Wien 29.04.2022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2821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rgbClr val="FF0000"/>
                </a:solidFill>
                <a:latin typeface="Arial Nova" panose="020B0504020202020204" pitchFamily="34" charset="0"/>
              </a:rPr>
              <a:t>Beschluss Finanzen: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Für benötigte Technik werden € 2.000 veranschlagt, die durch Spenden von Kooperationspartner, Sponsoren bzw. Einnahmen abgedeckt werden.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Vorläufig wird dies aus unserem Guthaben budgetiert.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50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quo unserer </a:t>
            </a:r>
            <a:r>
              <a:rPr lang="de-DE" dirty="0" err="1"/>
              <a:t>planungen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3688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Wanderausstellung 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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Vernetzung 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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Road Show: noch nichts konkretes geplant (Info Helmo telefonisch)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Pressekonferenz vor ETW: </a:t>
            </a:r>
            <a:r>
              <a:rPr lang="de-DE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21.04.2022 in Wien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, Ort wird noch gesucht</a:t>
            </a:r>
            <a:b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</a:b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	Einladung an Promi offen, Ort sollte symbolisch für das BGE stehen 	(z.B. Menschenrechte)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Abschlussfeier: noch nicht diskutiert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502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quo Wanderausstellung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973206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Paul: nach der ETW, weil Zeit zu kurz ist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Hadwig: 1 Outdoor-plakat?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ToDos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: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Terminaufkleber für A3-Plakate für die ETW erstellen, „wild drauflos“ plakatieren an Orten mit viel Frequenz (z.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B. Salzach-Promenade </a:t>
            </a: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Szbg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, …)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rgbClr val="FF0000"/>
                </a:solidFill>
                <a:latin typeface="Arial Nova" panose="020B0504020202020204" pitchFamily="34" charset="0"/>
              </a:rPr>
              <a:t>Beschluss: 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Ausstellung in int. Woche des BGE im Sept 2022 </a:t>
            </a: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25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quo </a:t>
            </a:r>
            <a:r>
              <a:rPr lang="de-DE" dirty="0" err="1"/>
              <a:t>vernetzung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3559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Nach erfolgreicher ETW: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Parteien anschreiben mit ihren spezifischen Gegenargumenten</a:t>
            </a:r>
            <a:b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</a:b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Vorfeldorganisationen ansprechen (Junge SPÖ, …)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Kath. Gruppierungen OÖ im Rahmen des Thinktanks mit Markus Schlagnitweit (11.04. Linz)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Kontakte aus Konzert-Kooperation nützen, die parlamentarisch Einfluss nehmen können. </a:t>
            </a: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3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693B5-C4BA-4B8A-BCC5-F7ACE9FB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Promi-faktor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98DEB95-CAFB-4971-B5C9-C8E585958B4C}"/>
              </a:ext>
            </a:extLst>
          </p:cNvPr>
          <p:cNvSpPr txBox="1"/>
          <p:nvPr/>
        </p:nvSpPr>
        <p:spPr>
          <a:xfrm>
            <a:off x="700634" y="2009583"/>
            <a:ext cx="10691265" cy="3944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Nova" panose="020B0504020202020204" pitchFamily="34" charset="0"/>
              </a:rPr>
              <a:t>Wer hat wen mit welchem Erfolg kontaktiert?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Bislang keine erfolgreichen Rückmeldungen (Georg, Roswitha)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 Nova" panose="020B0504020202020204" pitchFamily="34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Weitere Vorschläge: </a:t>
            </a:r>
          </a:p>
          <a:p>
            <a:pPr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Ursula </a:t>
            </a: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Strauss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 – Helmo</a:t>
            </a:r>
          </a:p>
          <a:p>
            <a:pPr>
              <a:spcAft>
                <a:spcPts val="1000"/>
              </a:spcAft>
            </a:pPr>
            <a:r>
              <a:rPr lang="de-DE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Zotter</a:t>
            </a: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/Gutmann/Rogner – Roswitha</a:t>
            </a:r>
          </a:p>
          <a:p>
            <a:pPr>
              <a:spcAft>
                <a:spcPts val="1000"/>
              </a:spcAft>
            </a:pPr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504020202020204" pitchFamily="34" charset="0"/>
              </a:rPr>
              <a:t>Willi Resetarits – Georg; Rainer?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de-DE" sz="2400" dirty="0">
              <a:solidFill>
                <a:srgbClr val="000000"/>
              </a:solidFill>
              <a:effectLst/>
              <a:latin typeface="Arial Nova" panose="020B0504020202020204" pitchFamily="34" charset="0"/>
            </a:endParaRPr>
          </a:p>
        </p:txBody>
      </p:sp>
      <p:sp>
        <p:nvSpPr>
          <p:cNvPr id="4" name="Interaktive Schaltfläche: Dokument 3">
            <a:hlinkClick r:id="rId2" action="ppaction://program" highlightClick="1"/>
            <a:extLst>
              <a:ext uri="{FF2B5EF4-FFF2-40B4-BE49-F238E27FC236}">
                <a16:creationId xmlns:a16="http://schemas.microsoft.com/office/drawing/2014/main" id="{9A497E62-8A36-4669-A321-A674A6DAC2EE}"/>
              </a:ext>
            </a:extLst>
          </p:cNvPr>
          <p:cNvSpPr/>
          <p:nvPr/>
        </p:nvSpPr>
        <p:spPr>
          <a:xfrm>
            <a:off x="10373360" y="2148239"/>
            <a:ext cx="615696" cy="731520"/>
          </a:xfrm>
          <a:prstGeom prst="actionButtonDocument">
            <a:avLst/>
          </a:prstGeom>
          <a:solidFill>
            <a:srgbClr val="56AE4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4322687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LightSeedRightStep">
      <a:dk1>
        <a:srgbClr val="000000"/>
      </a:dk1>
      <a:lt1>
        <a:srgbClr val="FFFFFF"/>
      </a:lt1>
      <a:dk2>
        <a:srgbClr val="413624"/>
      </a:dk2>
      <a:lt2>
        <a:srgbClr val="E2E7E8"/>
      </a:lt2>
      <a:accent1>
        <a:srgbClr val="EE876B"/>
      </a:accent1>
      <a:accent2>
        <a:srgbClr val="D5952A"/>
      </a:accent2>
      <a:accent3>
        <a:srgbClr val="A3A84D"/>
      </a:accent3>
      <a:accent4>
        <a:srgbClr val="7BB23B"/>
      </a:accent4>
      <a:accent5>
        <a:srgbClr val="41B930"/>
      </a:accent5>
      <a:accent6>
        <a:srgbClr val="30BA59"/>
      </a:accent6>
      <a:hlink>
        <a:srgbClr val="5B8B97"/>
      </a:hlink>
      <a:folHlink>
        <a:srgbClr val="828282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Breitbild</PresentationFormat>
  <Paragraphs>91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Arial Nova</vt:lpstr>
      <vt:lpstr>Calibri</vt:lpstr>
      <vt:lpstr>Calisto MT</vt:lpstr>
      <vt:lpstr>Univers Condensed</vt:lpstr>
      <vt:lpstr>ChronicleVTI</vt:lpstr>
      <vt:lpstr>Protokoll</vt:lpstr>
      <vt:lpstr>Agenda</vt:lpstr>
      <vt:lpstr>Einreichung Eintragungswoche</vt:lpstr>
      <vt:lpstr>Kooperationen/Sponsoren für Konzert</vt:lpstr>
      <vt:lpstr>beNEFIZKonzert Wien 29.04.2022</vt:lpstr>
      <vt:lpstr>Status quo unserer planungen</vt:lpstr>
      <vt:lpstr>Status quo Wanderausstellung</vt:lpstr>
      <vt:lpstr>Status quo vernetzung</vt:lpstr>
      <vt:lpstr>Promi-faktor</vt:lpstr>
      <vt:lpstr>Pr-Arbeit </vt:lpstr>
      <vt:lpstr>Pr-Arbeit - Kommentare in Medien platzieren</vt:lpstr>
      <vt:lpstr>Pr-Arbeit</vt:lpstr>
      <vt:lpstr>Nächste Strategie-mEETINGs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Anreise nach   2824 Seebenstein Alter Postweg 1</dc:title>
  <dc:creator>Roswitha Minardi</dc:creator>
  <cp:lastModifiedBy>Roswitha Minardi</cp:lastModifiedBy>
  <cp:revision>54</cp:revision>
  <cp:lastPrinted>2021-11-05T14:48:15Z</cp:lastPrinted>
  <dcterms:created xsi:type="dcterms:W3CDTF">2020-09-22T08:15:12Z</dcterms:created>
  <dcterms:modified xsi:type="dcterms:W3CDTF">2022-01-17T16:49:53Z</dcterms:modified>
</cp:coreProperties>
</file>