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6" r:id="rId10"/>
    <p:sldId id="282" r:id="rId11"/>
    <p:sldId id="283" r:id="rId12"/>
    <p:sldId id="284" r:id="rId13"/>
    <p:sldId id="285" r:id="rId14"/>
    <p:sldId id="287" r:id="rId15"/>
  </p:sldIdLst>
  <p:sldSz cx="10080625" cy="5670550"/>
  <p:notesSz cx="7559675" cy="106918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>
      <p:cViewPr varScale="1">
        <p:scale>
          <a:sx n="138" d="100"/>
          <a:sy n="138" d="100"/>
        </p:scale>
        <p:origin x="468" y="12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>
            <a:extLst>
              <a:ext uri="{FF2B5EF4-FFF2-40B4-BE49-F238E27FC236}">
                <a16:creationId xmlns:a16="http://schemas.microsoft.com/office/drawing/2014/main" id="{97A6BDFC-8B55-433D-8854-8B0DF0B14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51" name="AutoShape 2">
            <a:extLst>
              <a:ext uri="{FF2B5EF4-FFF2-40B4-BE49-F238E27FC236}">
                <a16:creationId xmlns:a16="http://schemas.microsoft.com/office/drawing/2014/main" id="{3BDD3759-7D4C-4EE0-953F-990403CF6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52" name="AutoShape 3">
            <a:extLst>
              <a:ext uri="{FF2B5EF4-FFF2-40B4-BE49-F238E27FC236}">
                <a16:creationId xmlns:a16="http://schemas.microsoft.com/office/drawing/2014/main" id="{0B1C56A7-CA60-4650-A098-29960E7CA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53" name="AutoShape 4">
            <a:extLst>
              <a:ext uri="{FF2B5EF4-FFF2-40B4-BE49-F238E27FC236}">
                <a16:creationId xmlns:a16="http://schemas.microsoft.com/office/drawing/2014/main" id="{E3C46FAC-E957-4B9A-BF6C-829DC8115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54" name="AutoShape 5">
            <a:extLst>
              <a:ext uri="{FF2B5EF4-FFF2-40B4-BE49-F238E27FC236}">
                <a16:creationId xmlns:a16="http://schemas.microsoft.com/office/drawing/2014/main" id="{9CC1D831-594E-4D2A-9C7F-F28163B53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55" name="AutoShape 6">
            <a:extLst>
              <a:ext uri="{FF2B5EF4-FFF2-40B4-BE49-F238E27FC236}">
                <a16:creationId xmlns:a16="http://schemas.microsoft.com/office/drawing/2014/main" id="{B55CB248-76C8-4E54-AF86-31A17DAC65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56" name="AutoShape 7">
            <a:extLst>
              <a:ext uri="{FF2B5EF4-FFF2-40B4-BE49-F238E27FC236}">
                <a16:creationId xmlns:a16="http://schemas.microsoft.com/office/drawing/2014/main" id="{A189F9E9-2779-4005-A943-D0851353D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57" name="AutoShape 8">
            <a:extLst>
              <a:ext uri="{FF2B5EF4-FFF2-40B4-BE49-F238E27FC236}">
                <a16:creationId xmlns:a16="http://schemas.microsoft.com/office/drawing/2014/main" id="{B4565E4D-2676-4B6A-BEF8-A8D7F15F7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58" name="AutoShape 9">
            <a:extLst>
              <a:ext uri="{FF2B5EF4-FFF2-40B4-BE49-F238E27FC236}">
                <a16:creationId xmlns:a16="http://schemas.microsoft.com/office/drawing/2014/main" id="{30AB96FA-7F65-4B9F-9C52-BA636E488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59" name="AutoShape 10">
            <a:extLst>
              <a:ext uri="{FF2B5EF4-FFF2-40B4-BE49-F238E27FC236}">
                <a16:creationId xmlns:a16="http://schemas.microsoft.com/office/drawing/2014/main" id="{2B84DA36-9F19-471E-B066-82939092F0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60" name="AutoShape 11">
            <a:extLst>
              <a:ext uri="{FF2B5EF4-FFF2-40B4-BE49-F238E27FC236}">
                <a16:creationId xmlns:a16="http://schemas.microsoft.com/office/drawing/2014/main" id="{55FF18A0-6A80-4A6D-8733-BFBEB33C7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61" name="AutoShape 12">
            <a:extLst>
              <a:ext uri="{FF2B5EF4-FFF2-40B4-BE49-F238E27FC236}">
                <a16:creationId xmlns:a16="http://schemas.microsoft.com/office/drawing/2014/main" id="{E37E16E9-DAA6-46ED-B2BC-14F2036FF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62" name="AutoShape 13">
            <a:extLst>
              <a:ext uri="{FF2B5EF4-FFF2-40B4-BE49-F238E27FC236}">
                <a16:creationId xmlns:a16="http://schemas.microsoft.com/office/drawing/2014/main" id="{544EABE1-1B3B-4FBC-A611-BE8B1D7D7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63" name="AutoShape 14">
            <a:extLst>
              <a:ext uri="{FF2B5EF4-FFF2-40B4-BE49-F238E27FC236}">
                <a16:creationId xmlns:a16="http://schemas.microsoft.com/office/drawing/2014/main" id="{7DE9C8EC-B4B1-40F3-889C-CFDC1ECA4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64" name="AutoShape 15">
            <a:extLst>
              <a:ext uri="{FF2B5EF4-FFF2-40B4-BE49-F238E27FC236}">
                <a16:creationId xmlns:a16="http://schemas.microsoft.com/office/drawing/2014/main" id="{276028F1-DE43-484B-8D9B-4669D3077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65" name="AutoShape 16">
            <a:extLst>
              <a:ext uri="{FF2B5EF4-FFF2-40B4-BE49-F238E27FC236}">
                <a16:creationId xmlns:a16="http://schemas.microsoft.com/office/drawing/2014/main" id="{CE998355-8797-44B2-9B99-99567B266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66" name="Rectangle 17">
            <a:extLst>
              <a:ext uri="{FF2B5EF4-FFF2-40B4-BE49-F238E27FC236}">
                <a16:creationId xmlns:a16="http://schemas.microsoft.com/office/drawing/2014/main" id="{59F525A7-8825-4DCE-87A8-A67D2841C180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15900" y="812800"/>
            <a:ext cx="7100888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90" name="Rectangle 18">
            <a:extLst>
              <a:ext uri="{FF2B5EF4-FFF2-40B4-BE49-F238E27FC236}">
                <a16:creationId xmlns:a16="http://schemas.microsoft.com/office/drawing/2014/main" id="{C933BA56-F138-4EFB-A1FA-1543618AA795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21388" cy="4784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altLang="de-DE" noProof="0"/>
          </a:p>
        </p:txBody>
      </p:sp>
      <p:sp>
        <p:nvSpPr>
          <p:cNvPr id="2068" name="Text Box 19">
            <a:extLst>
              <a:ext uri="{FF2B5EF4-FFF2-40B4-BE49-F238E27FC236}">
                <a16:creationId xmlns:a16="http://schemas.microsoft.com/office/drawing/2014/main" id="{40083D91-4A14-488E-93AD-E995BA820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2654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69" name="Text Box 20">
            <a:extLst>
              <a:ext uri="{FF2B5EF4-FFF2-40B4-BE49-F238E27FC236}">
                <a16:creationId xmlns:a16="http://schemas.microsoft.com/office/drawing/2014/main" id="{76A56AEB-A4CF-4B8A-8225-E7D35031B9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0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070" name="Text Box 21">
            <a:extLst>
              <a:ext uri="{FF2B5EF4-FFF2-40B4-BE49-F238E27FC236}">
                <a16:creationId xmlns:a16="http://schemas.microsoft.com/office/drawing/2014/main" id="{66B16ACB-5051-420C-894A-0D7797CB8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156825"/>
            <a:ext cx="32654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3094" name="Rectangle 22">
            <a:extLst>
              <a:ext uri="{FF2B5EF4-FFF2-40B4-BE49-F238E27FC236}">
                <a16:creationId xmlns:a16="http://schemas.microsoft.com/office/drawing/2014/main" id="{4951B69B-4FE6-405E-AFE8-2B2C463A5476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54375" cy="508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fld id="{9144678F-310B-4A3E-8829-ABA6F1428BD1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2">
            <a:extLst>
              <a:ext uri="{FF2B5EF4-FFF2-40B4-BE49-F238E27FC236}">
                <a16:creationId xmlns:a16="http://schemas.microsoft.com/office/drawing/2014/main" id="{7DFADEFB-C123-4359-A1ED-59997E4978A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9D5CE57-AE21-4592-A451-D5FDC9697E1E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de-AT" altLang="de-DE" sz="1400"/>
          </a:p>
        </p:txBody>
      </p:sp>
      <p:sp>
        <p:nvSpPr>
          <p:cNvPr id="4099" name="Text Box 1">
            <a:extLst>
              <a:ext uri="{FF2B5EF4-FFF2-40B4-BE49-F238E27FC236}">
                <a16:creationId xmlns:a16="http://schemas.microsoft.com/office/drawing/2014/main" id="{69F43738-FE03-4AEB-8D81-C9122EAD2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63C06E72-9469-4E8A-BB7D-2883EE55E282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4100" name="Rectangle 2">
            <a:extLst>
              <a:ext uri="{FF2B5EF4-FFF2-40B4-BE49-F238E27FC236}">
                <a16:creationId xmlns:a16="http://schemas.microsoft.com/office/drawing/2014/main" id="{194681AE-2AD0-4042-B6CD-B2DE963001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1" name="Rectangle 3">
            <a:extLst>
              <a:ext uri="{FF2B5EF4-FFF2-40B4-BE49-F238E27FC236}">
                <a16:creationId xmlns:a16="http://schemas.microsoft.com/office/drawing/2014/main" id="{A02277F2-204D-4962-BB4F-939ED87874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2">
            <a:extLst>
              <a:ext uri="{FF2B5EF4-FFF2-40B4-BE49-F238E27FC236}">
                <a16:creationId xmlns:a16="http://schemas.microsoft.com/office/drawing/2014/main" id="{7540336B-2493-4A18-9572-B6635CFF872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F28E682-C077-462D-9130-0B2970629553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de-AT" altLang="de-DE" sz="1400"/>
          </a:p>
        </p:txBody>
      </p:sp>
      <p:sp>
        <p:nvSpPr>
          <p:cNvPr id="22531" name="Text Box 1">
            <a:extLst>
              <a:ext uri="{FF2B5EF4-FFF2-40B4-BE49-F238E27FC236}">
                <a16:creationId xmlns:a16="http://schemas.microsoft.com/office/drawing/2014/main" id="{8EB7BFFF-8B49-4617-9A5E-576EC3727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05F90B83-08E8-450A-9BE3-7536051BCBFD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22532" name="Rectangle 2">
            <a:extLst>
              <a:ext uri="{FF2B5EF4-FFF2-40B4-BE49-F238E27FC236}">
                <a16:creationId xmlns:a16="http://schemas.microsoft.com/office/drawing/2014/main" id="{AA03283A-82C7-46FD-BFFD-6541F898FA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3" name="Rectangle 3">
            <a:extLst>
              <a:ext uri="{FF2B5EF4-FFF2-40B4-BE49-F238E27FC236}">
                <a16:creationId xmlns:a16="http://schemas.microsoft.com/office/drawing/2014/main" id="{F8B11DD7-F56B-44BB-970B-564CDD0AA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2">
            <a:extLst>
              <a:ext uri="{FF2B5EF4-FFF2-40B4-BE49-F238E27FC236}">
                <a16:creationId xmlns:a16="http://schemas.microsoft.com/office/drawing/2014/main" id="{0CA1B337-1C38-496D-891B-E10532A60CE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B4BE676-9792-4A8E-95D5-9CA2CFF9527E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de-AT" altLang="de-DE" sz="1400"/>
          </a:p>
        </p:txBody>
      </p:sp>
      <p:sp>
        <p:nvSpPr>
          <p:cNvPr id="24579" name="Text Box 1">
            <a:extLst>
              <a:ext uri="{FF2B5EF4-FFF2-40B4-BE49-F238E27FC236}">
                <a16:creationId xmlns:a16="http://schemas.microsoft.com/office/drawing/2014/main" id="{5454D402-1BB4-4A4F-83A2-9B65A0A49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8AD65611-05C2-4F39-A731-D2D276131017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24580" name="Rectangle 2">
            <a:extLst>
              <a:ext uri="{FF2B5EF4-FFF2-40B4-BE49-F238E27FC236}">
                <a16:creationId xmlns:a16="http://schemas.microsoft.com/office/drawing/2014/main" id="{153178F8-BDF7-490D-B200-01CF95F2F6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81" name="Rectangle 3">
            <a:extLst>
              <a:ext uri="{FF2B5EF4-FFF2-40B4-BE49-F238E27FC236}">
                <a16:creationId xmlns:a16="http://schemas.microsoft.com/office/drawing/2014/main" id="{A9B243F8-9649-428E-8586-AB89A89D4D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2">
            <a:extLst>
              <a:ext uri="{FF2B5EF4-FFF2-40B4-BE49-F238E27FC236}">
                <a16:creationId xmlns:a16="http://schemas.microsoft.com/office/drawing/2014/main" id="{706865F7-5C16-4F02-A1E3-BD04BF9D25E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D3A0022-5C4F-43E7-8802-60513248142C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de-AT" altLang="de-DE" sz="1400"/>
          </a:p>
        </p:txBody>
      </p:sp>
      <p:sp>
        <p:nvSpPr>
          <p:cNvPr id="26627" name="Text Box 1">
            <a:extLst>
              <a:ext uri="{FF2B5EF4-FFF2-40B4-BE49-F238E27FC236}">
                <a16:creationId xmlns:a16="http://schemas.microsoft.com/office/drawing/2014/main" id="{1C46AB28-B152-4BEC-AE7D-FEED069F8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575286A2-868C-4D76-8CA1-CC6AA29EF0A6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26628" name="Rectangle 2">
            <a:extLst>
              <a:ext uri="{FF2B5EF4-FFF2-40B4-BE49-F238E27FC236}">
                <a16:creationId xmlns:a16="http://schemas.microsoft.com/office/drawing/2014/main" id="{073052C6-C2DA-48E9-BD83-1774A8C767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9" name="Rectangle 3">
            <a:extLst>
              <a:ext uri="{FF2B5EF4-FFF2-40B4-BE49-F238E27FC236}">
                <a16:creationId xmlns:a16="http://schemas.microsoft.com/office/drawing/2014/main" id="{C9FA9949-2436-45EA-B845-CE36CA5BA2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2">
            <a:extLst>
              <a:ext uri="{FF2B5EF4-FFF2-40B4-BE49-F238E27FC236}">
                <a16:creationId xmlns:a16="http://schemas.microsoft.com/office/drawing/2014/main" id="{8FA7D7A7-2FEC-4843-A5B8-4B96B04A92B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69F8CEB-B7E4-419E-BA41-AD74101BED92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de-AT" altLang="de-DE" sz="1400"/>
          </a:p>
        </p:txBody>
      </p:sp>
      <p:sp>
        <p:nvSpPr>
          <p:cNvPr id="28675" name="Text Box 1">
            <a:extLst>
              <a:ext uri="{FF2B5EF4-FFF2-40B4-BE49-F238E27FC236}">
                <a16:creationId xmlns:a16="http://schemas.microsoft.com/office/drawing/2014/main" id="{82E15FAE-5CC0-4055-B02E-05D89D88BF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C87AA4AB-014D-49C5-A2FF-8C4E154F07A8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28676" name="Rectangle 2">
            <a:extLst>
              <a:ext uri="{FF2B5EF4-FFF2-40B4-BE49-F238E27FC236}">
                <a16:creationId xmlns:a16="http://schemas.microsoft.com/office/drawing/2014/main" id="{8FAD23C6-06AE-45B3-B08D-CD70BF52E7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7" name="Rectangle 3">
            <a:extLst>
              <a:ext uri="{FF2B5EF4-FFF2-40B4-BE49-F238E27FC236}">
                <a16:creationId xmlns:a16="http://schemas.microsoft.com/office/drawing/2014/main" id="{6BE9899F-C92B-459A-B591-C91EE1AF8C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2">
            <a:extLst>
              <a:ext uri="{FF2B5EF4-FFF2-40B4-BE49-F238E27FC236}">
                <a16:creationId xmlns:a16="http://schemas.microsoft.com/office/drawing/2014/main" id="{8FA7D7A7-2FEC-4843-A5B8-4B96B04A92B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69F8CEB-B7E4-419E-BA41-AD74101BED92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de-AT" altLang="de-DE" sz="1400"/>
          </a:p>
        </p:txBody>
      </p:sp>
      <p:sp>
        <p:nvSpPr>
          <p:cNvPr id="28675" name="Text Box 1">
            <a:extLst>
              <a:ext uri="{FF2B5EF4-FFF2-40B4-BE49-F238E27FC236}">
                <a16:creationId xmlns:a16="http://schemas.microsoft.com/office/drawing/2014/main" id="{82E15FAE-5CC0-4055-B02E-05D89D88BF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C87AA4AB-014D-49C5-A2FF-8C4E154F07A8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28676" name="Rectangle 2">
            <a:extLst>
              <a:ext uri="{FF2B5EF4-FFF2-40B4-BE49-F238E27FC236}">
                <a16:creationId xmlns:a16="http://schemas.microsoft.com/office/drawing/2014/main" id="{8FAD23C6-06AE-45B3-B08D-CD70BF52E7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7" name="Rectangle 3">
            <a:extLst>
              <a:ext uri="{FF2B5EF4-FFF2-40B4-BE49-F238E27FC236}">
                <a16:creationId xmlns:a16="http://schemas.microsoft.com/office/drawing/2014/main" id="{6BE9899F-C92B-459A-B591-C91EE1AF8C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63322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2">
            <a:extLst>
              <a:ext uri="{FF2B5EF4-FFF2-40B4-BE49-F238E27FC236}">
                <a16:creationId xmlns:a16="http://schemas.microsoft.com/office/drawing/2014/main" id="{55A7C8FC-CD66-4781-8BAC-9AEA51A742A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71760FC-B500-4B22-862D-6EE32B8394DA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de-AT" altLang="de-DE" sz="1400"/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FD1D5040-C50A-4460-AC34-15896BD64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AC9D0189-1B5C-49D6-9BAC-17C5850EBDAA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6148" name="Rectangle 2">
            <a:extLst>
              <a:ext uri="{FF2B5EF4-FFF2-40B4-BE49-F238E27FC236}">
                <a16:creationId xmlns:a16="http://schemas.microsoft.com/office/drawing/2014/main" id="{6656C3C2-2459-457A-BF14-050E8F9DA6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25BC47DE-80A4-42EC-B2E1-5BE3D1FE2F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2">
            <a:extLst>
              <a:ext uri="{FF2B5EF4-FFF2-40B4-BE49-F238E27FC236}">
                <a16:creationId xmlns:a16="http://schemas.microsoft.com/office/drawing/2014/main" id="{F2B628E2-6E01-4F14-88CB-0B31563D2CC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ECE7893-DD5D-4421-95F7-F147C3BC55FD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de-AT" altLang="de-DE" sz="1400"/>
          </a:p>
        </p:txBody>
      </p:sp>
      <p:sp>
        <p:nvSpPr>
          <p:cNvPr id="8195" name="Text Box 1">
            <a:extLst>
              <a:ext uri="{FF2B5EF4-FFF2-40B4-BE49-F238E27FC236}">
                <a16:creationId xmlns:a16="http://schemas.microsoft.com/office/drawing/2014/main" id="{9026FEDC-03F1-4842-ABF5-79DFFAB4F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83CDDC4C-2D33-4346-8BFC-FCC9EE623F25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8196" name="Rectangle 2">
            <a:extLst>
              <a:ext uri="{FF2B5EF4-FFF2-40B4-BE49-F238E27FC236}">
                <a16:creationId xmlns:a16="http://schemas.microsoft.com/office/drawing/2014/main" id="{C4ADFA05-74D9-4B7D-944A-2F9BD51216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7" name="Rectangle 3">
            <a:extLst>
              <a:ext uri="{FF2B5EF4-FFF2-40B4-BE49-F238E27FC236}">
                <a16:creationId xmlns:a16="http://schemas.microsoft.com/office/drawing/2014/main" id="{31652880-C793-4123-A0FE-24E1B19173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2">
            <a:extLst>
              <a:ext uri="{FF2B5EF4-FFF2-40B4-BE49-F238E27FC236}">
                <a16:creationId xmlns:a16="http://schemas.microsoft.com/office/drawing/2014/main" id="{F371F774-8E53-4B99-9E6B-C275C9FB44B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B0C3468-32F5-4C5F-946B-F43CB8CEE40C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de-AT" altLang="de-DE" sz="1400"/>
          </a:p>
        </p:txBody>
      </p:sp>
      <p:sp>
        <p:nvSpPr>
          <p:cNvPr id="10243" name="Text Box 1">
            <a:extLst>
              <a:ext uri="{FF2B5EF4-FFF2-40B4-BE49-F238E27FC236}">
                <a16:creationId xmlns:a16="http://schemas.microsoft.com/office/drawing/2014/main" id="{BD6D8B7A-19F9-4228-AD33-77A3CD9BC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6E52A3C1-65AC-44B3-BF51-260A18FDED1D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10244" name="Rectangle 2">
            <a:extLst>
              <a:ext uri="{FF2B5EF4-FFF2-40B4-BE49-F238E27FC236}">
                <a16:creationId xmlns:a16="http://schemas.microsoft.com/office/drawing/2014/main" id="{4F6F9067-FE80-4396-B58E-114EF6DEFE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5" name="Rectangle 3">
            <a:extLst>
              <a:ext uri="{FF2B5EF4-FFF2-40B4-BE49-F238E27FC236}">
                <a16:creationId xmlns:a16="http://schemas.microsoft.com/office/drawing/2014/main" id="{DADB2D7E-18EE-4026-8D9A-718FB12665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2">
            <a:extLst>
              <a:ext uri="{FF2B5EF4-FFF2-40B4-BE49-F238E27FC236}">
                <a16:creationId xmlns:a16="http://schemas.microsoft.com/office/drawing/2014/main" id="{F9391323-8FA5-47B3-9D32-1AFC79650DF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AED1A30-7370-403B-980A-75C426A680BE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de-AT" altLang="de-DE" sz="1400"/>
          </a:p>
        </p:txBody>
      </p:sp>
      <p:sp>
        <p:nvSpPr>
          <p:cNvPr id="12291" name="Text Box 1">
            <a:extLst>
              <a:ext uri="{FF2B5EF4-FFF2-40B4-BE49-F238E27FC236}">
                <a16:creationId xmlns:a16="http://schemas.microsoft.com/office/drawing/2014/main" id="{A6E6D86B-AF3C-448F-AFFB-3EA8D9413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F1C09A59-962E-4977-8E08-850774EA6285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12292" name="Rectangle 2">
            <a:extLst>
              <a:ext uri="{FF2B5EF4-FFF2-40B4-BE49-F238E27FC236}">
                <a16:creationId xmlns:a16="http://schemas.microsoft.com/office/drawing/2014/main" id="{68A18D2A-52BF-4AA2-8981-3AC60B0C2D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3">
            <a:extLst>
              <a:ext uri="{FF2B5EF4-FFF2-40B4-BE49-F238E27FC236}">
                <a16:creationId xmlns:a16="http://schemas.microsoft.com/office/drawing/2014/main" id="{CEA2FF01-DDCA-4D4F-AFD5-ED6DC347BF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2">
            <a:extLst>
              <a:ext uri="{FF2B5EF4-FFF2-40B4-BE49-F238E27FC236}">
                <a16:creationId xmlns:a16="http://schemas.microsoft.com/office/drawing/2014/main" id="{BD31AFFC-07DD-48E4-ABDA-500DAA500CA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AE0411A-9044-4C6A-92E6-82E5242C6C6F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de-AT" altLang="de-DE" sz="1400"/>
          </a:p>
        </p:txBody>
      </p:sp>
      <p:sp>
        <p:nvSpPr>
          <p:cNvPr id="14339" name="Text Box 1">
            <a:extLst>
              <a:ext uri="{FF2B5EF4-FFF2-40B4-BE49-F238E27FC236}">
                <a16:creationId xmlns:a16="http://schemas.microsoft.com/office/drawing/2014/main" id="{DEA16BDE-608E-4A38-80EC-E5AEED5223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52D16AD8-CE37-421F-B21D-A24F6241089C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14340" name="Rectangle 2">
            <a:extLst>
              <a:ext uri="{FF2B5EF4-FFF2-40B4-BE49-F238E27FC236}">
                <a16:creationId xmlns:a16="http://schemas.microsoft.com/office/drawing/2014/main" id="{4446E8CB-7EC6-4BE1-A115-2007CB76EC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41" name="Rectangle 3">
            <a:extLst>
              <a:ext uri="{FF2B5EF4-FFF2-40B4-BE49-F238E27FC236}">
                <a16:creationId xmlns:a16="http://schemas.microsoft.com/office/drawing/2014/main" id="{94685ADE-EA65-4AD9-AD95-A13BF62C43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2">
            <a:extLst>
              <a:ext uri="{FF2B5EF4-FFF2-40B4-BE49-F238E27FC236}">
                <a16:creationId xmlns:a16="http://schemas.microsoft.com/office/drawing/2014/main" id="{6FD24CA1-44DF-4626-BD6D-9E00F2B4C63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FBA1F78-C0F1-4CB6-B0BA-E1C0EC526BAB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de-AT" altLang="de-DE" sz="1400"/>
          </a:p>
        </p:txBody>
      </p:sp>
      <p:sp>
        <p:nvSpPr>
          <p:cNvPr id="16387" name="Text Box 1">
            <a:extLst>
              <a:ext uri="{FF2B5EF4-FFF2-40B4-BE49-F238E27FC236}">
                <a16:creationId xmlns:a16="http://schemas.microsoft.com/office/drawing/2014/main" id="{595F20C1-FAD0-4F25-AAAE-A7A81ECC7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5C607D4D-4FCA-49CA-933C-35C9CD0D4603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16388" name="Rectangle 2">
            <a:extLst>
              <a:ext uri="{FF2B5EF4-FFF2-40B4-BE49-F238E27FC236}">
                <a16:creationId xmlns:a16="http://schemas.microsoft.com/office/drawing/2014/main" id="{458F225A-07E7-4AB5-B40B-B16061B9C8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9" name="Rectangle 3">
            <a:extLst>
              <a:ext uri="{FF2B5EF4-FFF2-40B4-BE49-F238E27FC236}">
                <a16:creationId xmlns:a16="http://schemas.microsoft.com/office/drawing/2014/main" id="{8BDBB1D1-7200-4013-A9EC-2D9B371ADA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2">
            <a:extLst>
              <a:ext uri="{FF2B5EF4-FFF2-40B4-BE49-F238E27FC236}">
                <a16:creationId xmlns:a16="http://schemas.microsoft.com/office/drawing/2014/main" id="{7B77F5DB-C809-4033-B800-CA79D5B0AB4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2365441-7031-4A3B-BEDF-6629ACB48699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de-AT" altLang="de-DE" sz="1400"/>
          </a:p>
        </p:txBody>
      </p:sp>
      <p:sp>
        <p:nvSpPr>
          <p:cNvPr id="18435" name="Text Box 1">
            <a:extLst>
              <a:ext uri="{FF2B5EF4-FFF2-40B4-BE49-F238E27FC236}">
                <a16:creationId xmlns:a16="http://schemas.microsoft.com/office/drawing/2014/main" id="{B66BCEC3-0F09-4A61-AE3D-6FB6FDA4B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F9445A36-054F-4BF4-9B6F-004CFD5B28A9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18436" name="Rectangle 2">
            <a:extLst>
              <a:ext uri="{FF2B5EF4-FFF2-40B4-BE49-F238E27FC236}">
                <a16:creationId xmlns:a16="http://schemas.microsoft.com/office/drawing/2014/main" id="{19FD1644-B7B5-4B85-8560-49F0AB0456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7" name="Rectangle 3">
            <a:extLst>
              <a:ext uri="{FF2B5EF4-FFF2-40B4-BE49-F238E27FC236}">
                <a16:creationId xmlns:a16="http://schemas.microsoft.com/office/drawing/2014/main" id="{FCFC1D75-43C2-4C88-A9B1-85D5CFF8C2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2">
            <a:extLst>
              <a:ext uri="{FF2B5EF4-FFF2-40B4-BE49-F238E27FC236}">
                <a16:creationId xmlns:a16="http://schemas.microsoft.com/office/drawing/2014/main" id="{21BFF8AD-A034-4807-8CCE-CD47EABFDFE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88BFF3F-FAB9-44F0-B1DD-BC62B0F90333}" type="slidenum">
              <a:rPr lang="de-AT" altLang="de-DE" sz="1400" smtClean="0"/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de-AT" altLang="de-DE" sz="1400"/>
          </a:p>
        </p:txBody>
      </p:sp>
      <p:sp>
        <p:nvSpPr>
          <p:cNvPr id="20483" name="Text Box 1">
            <a:extLst>
              <a:ext uri="{FF2B5EF4-FFF2-40B4-BE49-F238E27FC236}">
                <a16:creationId xmlns:a16="http://schemas.microsoft.com/office/drawing/2014/main" id="{0492E0F1-9E44-494A-B5F5-044D887CA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6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fld id="{59E437B0-A388-431D-BF9B-A2B9DCEA19C1}" type="slidenum">
              <a:rPr lang="de-AT" altLang="de-DE" sz="1400">
                <a:cs typeface="Segoe UI" panose="020B0502040204020203" pitchFamily="34" charset="0"/>
              </a:rPr>
              <a:pPr algn="r" eaLnBrk="1">
                <a:lnSpc>
                  <a:spcPct val="93000"/>
                </a:lnSpc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de-AT" altLang="de-DE" sz="1400">
              <a:cs typeface="Segoe UI" panose="020B0502040204020203" pitchFamily="34" charset="0"/>
            </a:endParaRPr>
          </a:p>
        </p:txBody>
      </p:sp>
      <p:sp>
        <p:nvSpPr>
          <p:cNvPr id="20484" name="Rectangle 2">
            <a:extLst>
              <a:ext uri="{FF2B5EF4-FFF2-40B4-BE49-F238E27FC236}">
                <a16:creationId xmlns:a16="http://schemas.microsoft.com/office/drawing/2014/main" id="{A43BF5EC-0013-49B6-ACCA-26D4B5AACD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5" name="Rectangle 3">
            <a:extLst>
              <a:ext uri="{FF2B5EF4-FFF2-40B4-BE49-F238E27FC236}">
                <a16:creationId xmlns:a16="http://schemas.microsoft.com/office/drawing/2014/main" id="{4D95A83A-5860-4427-8CFA-5FD72A3786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AB928B6-D8A3-47F9-9F4E-308E4AD97B2A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9DE3A-B097-41B7-B15F-5E03A7EB07F4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680018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2C4B615-2588-4968-9D2D-A1553361829A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5BDF7-8B82-4BFD-B162-40E1474FE054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4128664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286625" y="225425"/>
            <a:ext cx="2260600" cy="4362450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225425"/>
            <a:ext cx="6630987" cy="4362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1798C74-B578-438B-9606-26A5934D678D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9DE00-784E-4515-854A-955075063F72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706213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3238" y="225425"/>
            <a:ext cx="9043987" cy="9191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4477120-2D42-4CF6-BABE-6B067E20CEC0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0B612-CE77-484B-BB10-DA3C63FF931B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31275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E353557-E153-4F49-A675-F76C5659A6D7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55D5B-CE27-44EE-905F-0CA0241B9DD1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4450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E2765EA-2717-4F10-B605-EC0FB7C5F7CE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FC7E8-DEA1-4530-B20C-3909BE513134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005917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327150"/>
            <a:ext cx="4445000" cy="32607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00638" y="1327150"/>
            <a:ext cx="4446587" cy="32607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38484D5-5D47-4617-9BCB-B053304D4A61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42A9F-8125-4242-A8EF-A01B15D6E0C4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754326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ECECCDB-0B9E-4DE4-87B4-C43346E8F2C9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3D8DF-39EF-4FEC-B25C-1593FC609848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206935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0EC91BE-4001-4FF7-9995-EB0A12966DC5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BBAE2-B586-48AC-A01C-034E1143ABE7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73323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9A283E79-E069-428E-9CF9-A9B0E28585C2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08FC4-A042-461F-A72E-91B64F780DD2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2437503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1A5476F-D9E7-4B73-A0FF-90AF0C625F93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10E67-22B9-4A29-BAC8-5CF841749CB3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777995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1C1C664-EF8D-40BF-AEA0-B5C205D64A79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6A419-A58C-4E77-A431-32E2D8089782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272327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EF778AC2-48CB-4AEA-AF9B-D1097F8DE5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225425"/>
            <a:ext cx="9043987" cy="91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/>
              <a:t>Format des Titeltextes durch Klicken bearbeiten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305E97C9-5777-42F4-A9F9-8971F5A5D3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327150"/>
            <a:ext cx="9043987" cy="326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44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/>
              <a:t>Format des Gliederungstextes durch Klicken bearbeiten</a:t>
            </a:r>
          </a:p>
          <a:p>
            <a:pPr lvl="1"/>
            <a:r>
              <a:rPr lang="en-GB" altLang="de-DE"/>
              <a:t>Zweite Gliederungsebene</a:t>
            </a:r>
          </a:p>
          <a:p>
            <a:pPr lvl="2"/>
            <a:r>
              <a:rPr lang="en-GB" altLang="de-DE"/>
              <a:t>Dritte Gliederungsebene</a:t>
            </a:r>
          </a:p>
          <a:p>
            <a:pPr lvl="3"/>
            <a:r>
              <a:rPr lang="en-GB" altLang="de-DE"/>
              <a:t>Vierte Gliederungsebene</a:t>
            </a:r>
          </a:p>
          <a:p>
            <a:pPr lvl="4"/>
            <a:r>
              <a:rPr lang="en-GB" altLang="de-DE"/>
              <a:t>Fünfte Gliederungsebene</a:t>
            </a:r>
          </a:p>
          <a:p>
            <a:pPr lvl="4"/>
            <a:r>
              <a:rPr lang="en-GB" altLang="de-DE"/>
              <a:t>Sechste Gliederungsebene</a:t>
            </a:r>
          </a:p>
          <a:p>
            <a:pPr lvl="4"/>
            <a:r>
              <a:rPr lang="en-GB" altLang="de-DE"/>
              <a:t>Siebte Gliederungsebene</a:t>
            </a:r>
          </a:p>
        </p:txBody>
      </p:sp>
      <p:sp>
        <p:nvSpPr>
          <p:cNvPr id="1028" name="Text Box 3">
            <a:extLst>
              <a:ext uri="{FF2B5EF4-FFF2-40B4-BE49-F238E27FC236}">
                <a16:creationId xmlns:a16="http://schemas.microsoft.com/office/drawing/2014/main" id="{5A86D7DB-437D-44D1-87F0-7B61C2CF9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8" y="5165725"/>
            <a:ext cx="2332037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1029" name="Text Box 4">
            <a:extLst>
              <a:ext uri="{FF2B5EF4-FFF2-40B4-BE49-F238E27FC236}">
                <a16:creationId xmlns:a16="http://schemas.microsoft.com/office/drawing/2014/main" id="{45CEB4C9-58B1-410B-A725-F0FC47F4DF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8050" y="5165725"/>
            <a:ext cx="3179763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30B2A6F1-4DD5-4100-AEDD-1E0C7569683F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5165725"/>
            <a:ext cx="2320925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fld id="{8FAB8075-E08F-4BCC-B42E-293FAF25E0FB}" type="slidenum">
              <a:rPr lang="de-AT" altLang="de-DE"/>
              <a:pPr>
                <a:defRPr/>
              </a:pPr>
              <a:t>‹Nr.›</a:t>
            </a:fld>
            <a:endParaRPr lang="de-AT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ubi4all.eu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stagram.com/eciubi/" TargetMode="External"/><Relationship Id="rId3" Type="http://schemas.openxmlformats.org/officeDocument/2006/relationships/hyperlink" Target="mailto:klaus.sambor@aon.at" TargetMode="External"/><Relationship Id="rId7" Type="http://schemas.openxmlformats.org/officeDocument/2006/relationships/hyperlink" Target="https://twitter.com/eciubi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acebook.com/ECIUBI" TargetMode="External"/><Relationship Id="rId5" Type="http://schemas.openxmlformats.org/officeDocument/2006/relationships/hyperlink" Target="https://eci-ubi.eu/" TargetMode="External"/><Relationship Id="rId4" Type="http://schemas.openxmlformats.org/officeDocument/2006/relationships/hyperlink" Target="mailto:blaschke@grundeinkommen.de" TargetMode="External"/><Relationship Id="rId9" Type="http://schemas.openxmlformats.org/officeDocument/2006/relationships/image" Target="../media/image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a.eu/citizens-initiative/initiatives/details/2020/000003_en" TargetMode="External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hyperlink" Target="https://eci-ubi.e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27D49EE6-5399-4190-8215-8CFFDE3B7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31750"/>
            <a:ext cx="10080625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7F180C65-08B9-4E40-8D92-A03413860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819052"/>
            <a:ext cx="9167687" cy="482453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48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150000"/>
              </a:lnSpc>
              <a:buSzPct val="100000"/>
              <a:defRPr/>
            </a:pPr>
            <a:endParaRPr lang="de-AT" altLang="de-DE" sz="2000" b="1" dirty="0">
              <a:solidFill>
                <a:schemeClr val="tx1"/>
              </a:solidFill>
              <a:latin typeface="+mn-lt"/>
            </a:endParaRPr>
          </a:p>
          <a:p>
            <a:pPr eaLnBrk="1">
              <a:lnSpc>
                <a:spcPct val="150000"/>
              </a:lnSpc>
              <a:buSzPct val="100000"/>
              <a:defRPr/>
            </a:pPr>
            <a:r>
              <a:rPr lang="de-AT" altLang="de-DE" sz="2000" b="1" dirty="0" err="1">
                <a:solidFill>
                  <a:schemeClr val="tx1"/>
                </a:solidFill>
                <a:latin typeface="+mn-lt"/>
              </a:rPr>
              <a:t>Overview</a:t>
            </a: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:</a:t>
            </a:r>
          </a:p>
          <a:p>
            <a:pPr eaLnBrk="1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 ECI - UBI 2020 / 2022</a:t>
            </a:r>
          </a:p>
          <a:p>
            <a:pPr eaLnBrk="1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chemeClr val="tx1"/>
                </a:solidFill>
                <a:latin typeface="+mn-lt"/>
              </a:rPr>
              <a:t>Subjective</a:t>
            </a: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chemeClr val="tx1"/>
                </a:solidFill>
                <a:latin typeface="+mn-lt"/>
              </a:rPr>
              <a:t>matters</a:t>
            </a: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 and </a:t>
            </a:r>
            <a:r>
              <a:rPr lang="de-AT" altLang="de-DE" sz="2000" b="1" dirty="0" err="1">
                <a:solidFill>
                  <a:schemeClr val="tx1"/>
                </a:solidFill>
                <a:latin typeface="+mn-lt"/>
              </a:rPr>
              <a:t>objectives</a:t>
            </a:r>
            <a:endParaRPr lang="de-AT" altLang="de-DE" sz="2000" b="1" dirty="0">
              <a:solidFill>
                <a:schemeClr val="tx1"/>
              </a:solidFill>
              <a:latin typeface="+mn-lt"/>
            </a:endParaRPr>
          </a:p>
          <a:p>
            <a:pPr eaLnBrk="1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altLang="de-DE" sz="2000" b="1" dirty="0" err="1">
                <a:solidFill>
                  <a:schemeClr val="tx1"/>
                </a:solidFill>
                <a:latin typeface="+mn-lt"/>
              </a:rPr>
              <a:t>Successful</a:t>
            </a:r>
            <a:r>
              <a:rPr lang="de-DE" altLang="de-DE" sz="2000" b="1" dirty="0">
                <a:solidFill>
                  <a:schemeClr val="tx1"/>
                </a:solidFill>
                <a:latin typeface="+mn-lt"/>
              </a:rPr>
              <a:t> ECI</a:t>
            </a:r>
            <a:endParaRPr lang="de-AT" altLang="de-DE" sz="2000" b="1" dirty="0">
              <a:solidFill>
                <a:schemeClr val="tx1"/>
              </a:solidFill>
              <a:latin typeface="+mn-lt"/>
            </a:endParaRPr>
          </a:p>
          <a:p>
            <a:pPr eaLnBrk="1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chemeClr val="tx1"/>
                </a:solidFill>
                <a:latin typeface="+mn-lt"/>
              </a:rPr>
              <a:t>Campaigning</a:t>
            </a: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tr-TR" altLang="de-DE" sz="2000" b="1" dirty="0">
                <a:solidFill>
                  <a:schemeClr val="tx1"/>
                </a:solidFill>
                <a:latin typeface="+mn-lt"/>
              </a:rPr>
              <a:t>C</a:t>
            </a:r>
            <a:r>
              <a:rPr lang="de-AT" altLang="de-DE" sz="2000" b="1" dirty="0" err="1">
                <a:solidFill>
                  <a:schemeClr val="tx1"/>
                </a:solidFill>
                <a:latin typeface="+mn-lt"/>
              </a:rPr>
              <a:t>ountries</a:t>
            </a:r>
            <a:endParaRPr lang="de-AT" altLang="de-DE" sz="2000" b="1" dirty="0">
              <a:solidFill>
                <a:schemeClr val="tx1"/>
              </a:solidFill>
              <a:latin typeface="+mn-lt"/>
            </a:endParaRPr>
          </a:p>
          <a:p>
            <a:pPr eaLnBrk="1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 Milestones and </a:t>
            </a:r>
            <a:r>
              <a:rPr lang="de-AT" altLang="de-DE" sz="2000" b="1" dirty="0" err="1">
                <a:solidFill>
                  <a:schemeClr val="tx1"/>
                </a:solidFill>
                <a:latin typeface="+mn-lt"/>
              </a:rPr>
              <a:t>meetings</a:t>
            </a:r>
            <a:endParaRPr lang="en-US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r>
              <a:rPr lang="en-US" sz="2000" b="1" dirty="0">
                <a:solidFill>
                  <a:srgbClr val="000000"/>
                </a:solidFill>
                <a:latin typeface="+mn-lt"/>
              </a:rPr>
              <a:t> Newsletter "inform supporters“</a:t>
            </a:r>
            <a:endParaRPr lang="en-US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r>
              <a:rPr lang="en-US" sz="2000" b="1" dirty="0">
                <a:solidFill>
                  <a:srgbClr val="000000"/>
                </a:solidFill>
                <a:latin typeface="+mn-lt"/>
              </a:rPr>
              <a:t> Social Media Campaign</a:t>
            </a:r>
            <a:endParaRPr lang="de-AT" sz="2000" b="1" dirty="0">
              <a:solidFill>
                <a:schemeClr val="tx1"/>
              </a:solidFill>
              <a:latin typeface="+mn-lt"/>
            </a:endParaRPr>
          </a:p>
          <a:p>
            <a:pPr eaLnBrk="1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 European raffle</a:t>
            </a:r>
          </a:p>
          <a:p>
            <a:pPr eaLnBrk="1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 Contact, Website, </a:t>
            </a:r>
            <a:r>
              <a:rPr lang="de-AT" altLang="de-DE" sz="2000" b="1" dirty="0" err="1">
                <a:solidFill>
                  <a:schemeClr val="tx1"/>
                </a:solidFill>
                <a:latin typeface="+mn-lt"/>
              </a:rPr>
              <a:t>Social</a:t>
            </a:r>
            <a:r>
              <a:rPr lang="de-AT" altLang="de-DE" sz="2000" b="1" dirty="0">
                <a:solidFill>
                  <a:schemeClr val="tx1"/>
                </a:solidFill>
                <a:latin typeface="+mn-lt"/>
              </a:rPr>
              <a:t> Media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endParaRPr lang="de-AT" altLang="de-DE" sz="2400" b="1" dirty="0">
              <a:solidFill>
                <a:schemeClr val="tx1"/>
              </a:solidFill>
            </a:endParaRPr>
          </a:p>
        </p:txBody>
      </p:sp>
      <p:pic>
        <p:nvPicPr>
          <p:cNvPr id="3076" name="Grafik 2">
            <a:extLst>
              <a:ext uri="{FF2B5EF4-FFF2-40B4-BE49-F238E27FC236}">
                <a16:creationId xmlns:a16="http://schemas.microsoft.com/office/drawing/2014/main" id="{C8618A7C-A5E4-4374-B96E-55C2B56A1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1466850"/>
            <a:ext cx="4646612" cy="39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F6B49007-B9C2-4BBD-8ED3-5067A968D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21507" name="Text Box 2">
            <a:extLst>
              <a:ext uri="{FF2B5EF4-FFF2-40B4-BE49-F238E27FC236}">
                <a16:creationId xmlns:a16="http://schemas.microsoft.com/office/drawing/2014/main" id="{99BCF599-7364-48D1-869B-6FF219B72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296988"/>
            <a:ext cx="9505950" cy="418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4840" rIns="0" bIns="0" anchor="ctr"/>
          <a:lstStyle>
            <a:lvl1pPr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spcBef>
                <a:spcPts val="11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spcBef>
                <a:spcPts val="28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r>
              <a:rPr lang="de-AT" altLang="de-DE" sz="2000" b="1" dirty="0"/>
              <a:t>Newsletter „</a:t>
            </a:r>
            <a:r>
              <a:rPr lang="de-AT" altLang="de-DE" sz="2000" b="1" dirty="0" err="1"/>
              <a:t>inform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supporters</a:t>
            </a:r>
            <a:r>
              <a:rPr lang="de-AT" altLang="de-DE" sz="2000" b="1" dirty="0"/>
              <a:t>“</a:t>
            </a:r>
          </a:p>
          <a:p>
            <a:pPr eaLnBrk="1">
              <a:lnSpc>
                <a:spcPct val="150000"/>
              </a:lnSpc>
              <a:buClrTx/>
              <a:buFontTx/>
              <a:buNone/>
            </a:pPr>
            <a:r>
              <a:rPr lang="de-AT" altLang="de-DE" sz="2000" b="1" dirty="0"/>
              <a:t>Over 20 </a:t>
            </a:r>
            <a:r>
              <a:rPr lang="de-AT" altLang="de-DE" sz="2000" b="1" dirty="0" err="1"/>
              <a:t>thousand</a:t>
            </a:r>
            <a:r>
              <a:rPr lang="de-AT" altLang="de-DE" sz="2000" b="1" dirty="0"/>
              <a:t> (</a:t>
            </a:r>
            <a:r>
              <a:rPr lang="de-AT" altLang="de-DE" sz="2000" b="1" dirty="0" err="1"/>
              <a:t>from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more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than</a:t>
            </a:r>
            <a:r>
              <a:rPr lang="de-AT" altLang="de-DE" sz="2000" b="1" dirty="0"/>
              <a:t> 100 </a:t>
            </a:r>
            <a:r>
              <a:rPr lang="de-AT" altLang="de-DE" sz="2000" b="1" dirty="0" err="1"/>
              <a:t>thousand</a:t>
            </a:r>
            <a:r>
              <a:rPr lang="de-AT" altLang="de-DE" sz="2000" b="1" dirty="0"/>
              <a:t>) ECI-supporters </a:t>
            </a:r>
            <a:r>
              <a:rPr lang="de-AT" altLang="de-DE" sz="2000" b="1" dirty="0" err="1"/>
              <a:t>would</a:t>
            </a:r>
            <a:r>
              <a:rPr lang="de-AT" altLang="de-DE" sz="2000" b="1" dirty="0"/>
              <a:t> like </a:t>
            </a:r>
            <a:r>
              <a:rPr lang="de-AT" altLang="de-DE" sz="2000" b="1" dirty="0" err="1"/>
              <a:t>to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be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informed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about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the</a:t>
            </a:r>
            <a:r>
              <a:rPr lang="de-AT" altLang="de-DE" sz="2000" b="1" dirty="0"/>
              <a:t> ECI via </a:t>
            </a:r>
            <a:r>
              <a:rPr lang="de-AT" altLang="de-DE" sz="2000" b="1" dirty="0" err="1"/>
              <a:t>newsletter</a:t>
            </a:r>
            <a:r>
              <a:rPr lang="de-AT" altLang="de-DE" sz="2000" b="1" dirty="0"/>
              <a:t>. At </a:t>
            </a:r>
            <a:r>
              <a:rPr lang="de-AT" altLang="de-DE" sz="2000" b="1" dirty="0" err="1"/>
              <a:t>the</a:t>
            </a:r>
            <a:r>
              <a:rPr lang="de-AT" altLang="de-DE" sz="2000" b="1" dirty="0"/>
              <a:t> end </a:t>
            </a:r>
            <a:r>
              <a:rPr lang="de-AT" altLang="de-DE" sz="2000" b="1" dirty="0" err="1"/>
              <a:t>of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February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we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sent</a:t>
            </a:r>
            <a:r>
              <a:rPr lang="de-AT" altLang="de-DE" sz="2000" b="1" dirty="0"/>
              <a:t> out </a:t>
            </a:r>
            <a:r>
              <a:rPr lang="de-AT" altLang="de-DE" sz="2000" b="1" dirty="0" err="1"/>
              <a:t>the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second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newsletter</a:t>
            </a:r>
            <a:r>
              <a:rPr lang="de-AT" altLang="de-DE" sz="2000" b="1" dirty="0"/>
              <a:t>, </a:t>
            </a:r>
            <a:r>
              <a:rPr lang="de-AT" altLang="de-DE" sz="2000" b="1" dirty="0" err="1"/>
              <a:t>the</a:t>
            </a:r>
            <a:r>
              <a:rPr lang="de-AT" altLang="de-DE" sz="2000" b="1" dirty="0"/>
              <a:t> </a:t>
            </a:r>
            <a:r>
              <a:rPr lang="de-AT" altLang="de-DE" sz="2000" b="1" dirty="0" err="1"/>
              <a:t>third</a:t>
            </a:r>
            <a:r>
              <a:rPr lang="de-AT" altLang="de-DE" sz="2000" b="1" dirty="0"/>
              <a:t> will follow at </a:t>
            </a:r>
            <a:r>
              <a:rPr lang="de-AT" altLang="de-DE" sz="2000" b="1" dirty="0" err="1"/>
              <a:t>the</a:t>
            </a:r>
            <a:r>
              <a:rPr lang="de-AT" altLang="de-DE" sz="2000" b="1" dirty="0"/>
              <a:t> end </a:t>
            </a:r>
            <a:r>
              <a:rPr lang="de-AT" altLang="de-DE" sz="2000" b="1" dirty="0" err="1"/>
              <a:t>of</a:t>
            </a:r>
            <a:r>
              <a:rPr lang="de-AT" altLang="de-DE" sz="2000" b="1" dirty="0"/>
              <a:t> March.  </a:t>
            </a:r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</p:txBody>
      </p:sp>
      <p:pic>
        <p:nvPicPr>
          <p:cNvPr id="21508" name="Grafik 2">
            <a:extLst>
              <a:ext uri="{FF2B5EF4-FFF2-40B4-BE49-F238E27FC236}">
                <a16:creationId xmlns:a16="http://schemas.microsoft.com/office/drawing/2014/main" id="{BA392F58-323D-4224-81F3-1C211C90D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237BA306-52B7-4BF2-9B55-414878337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23555" name="Text Box 2">
            <a:extLst>
              <a:ext uri="{FF2B5EF4-FFF2-40B4-BE49-F238E27FC236}">
                <a16:creationId xmlns:a16="http://schemas.microsoft.com/office/drawing/2014/main" id="{843AB297-B6E5-4830-896A-E14DF9D81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296988"/>
            <a:ext cx="9505950" cy="418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4840" rIns="0" bIns="0" anchor="ctr"/>
          <a:lstStyle>
            <a:lvl1pPr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spcBef>
                <a:spcPts val="11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spcBef>
                <a:spcPts val="28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spcBef>
                <a:spcPts val="1425"/>
              </a:spcBef>
              <a:buClrTx/>
              <a:buFontTx/>
              <a:buNone/>
            </a:pPr>
            <a:r>
              <a:rPr lang="de-AT" altLang="de-DE" sz="2000" b="1" dirty="0" err="1">
                <a:solidFill>
                  <a:srgbClr val="000000"/>
                </a:solidFill>
              </a:rPr>
              <a:t>Social</a:t>
            </a:r>
            <a:r>
              <a:rPr lang="de-AT" altLang="de-DE" sz="2000" b="1" dirty="0">
                <a:solidFill>
                  <a:srgbClr val="000000"/>
                </a:solidFill>
              </a:rPr>
              <a:t> Media Campaign - </a:t>
            </a:r>
            <a:r>
              <a:rPr lang="en-US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Media planning in the social media’s in the European Union</a:t>
            </a:r>
            <a:endParaRPr lang="de-AT" altLang="de-DE" sz="2000" b="1" dirty="0">
              <a:solidFill>
                <a:srgbClr val="000000"/>
              </a:solidFill>
            </a:endParaRPr>
          </a:p>
          <a:p>
            <a:pPr eaLnBrk="1">
              <a:lnSpc>
                <a:spcPct val="150000"/>
              </a:lnSpc>
              <a:spcBef>
                <a:spcPts val="1425"/>
              </a:spcBef>
              <a:buClrTx/>
              <a:buFontTx/>
              <a:buNone/>
            </a:pPr>
            <a:r>
              <a:rPr lang="de-AT" altLang="de-DE" sz="2000" b="1" dirty="0">
                <a:solidFill>
                  <a:srgbClr val="000000"/>
                </a:solidFill>
              </a:rPr>
              <a:t>Part 1: Creative Part – </a:t>
            </a:r>
            <a:r>
              <a:rPr lang="de-AT" altLang="de-DE" sz="2000" b="1" dirty="0" err="1"/>
              <a:t>c</a:t>
            </a:r>
            <a:r>
              <a:rPr lang="de-AT" altLang="de-DE" sz="2000" b="1" dirty="0" err="1">
                <a:solidFill>
                  <a:srgbClr val="000000"/>
                </a:solidFill>
              </a:rPr>
              <a:t>reative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  <a:r>
              <a:rPr lang="de-AT" altLang="de-DE" sz="2000" b="1" dirty="0"/>
              <a:t>p</a:t>
            </a:r>
            <a:r>
              <a:rPr lang="de-AT" altLang="de-DE" sz="2000" b="1" dirty="0">
                <a:solidFill>
                  <a:srgbClr val="000000"/>
                </a:solidFill>
              </a:rPr>
              <a:t>ool, </a:t>
            </a:r>
            <a:r>
              <a:rPr lang="de-AT" altLang="de-DE" sz="2000" b="1" dirty="0" err="1">
                <a:solidFill>
                  <a:srgbClr val="000000"/>
                </a:solidFill>
              </a:rPr>
              <a:t>translation</a:t>
            </a:r>
            <a:r>
              <a:rPr lang="de-AT" altLang="de-DE" sz="2000" b="1" dirty="0">
                <a:solidFill>
                  <a:srgbClr val="000000"/>
                </a:solidFill>
              </a:rPr>
              <a:t>, </a:t>
            </a:r>
            <a:r>
              <a:rPr lang="de-AT" altLang="de-DE" sz="2000" b="1" dirty="0" err="1">
                <a:solidFill>
                  <a:srgbClr val="000000"/>
                </a:solidFill>
              </a:rPr>
              <a:t>no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</a:rPr>
              <a:t>copy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</a:rPr>
              <a:t>rights</a:t>
            </a:r>
            <a:r>
              <a:rPr lang="de-AT" altLang="de-DE" sz="2000" b="1" dirty="0">
                <a:solidFill>
                  <a:srgbClr val="000000"/>
                </a:solidFill>
              </a:rPr>
              <a:t>, open source </a:t>
            </a:r>
            <a:r>
              <a:rPr lang="de-AT" altLang="de-DE" sz="2000" b="1" dirty="0" err="1">
                <a:solidFill>
                  <a:srgbClr val="000000"/>
                </a:solidFill>
              </a:rPr>
              <a:t>to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</a:rPr>
              <a:t>participants</a:t>
            </a:r>
            <a:r>
              <a:rPr lang="de-AT" altLang="de-DE" sz="2000" b="1" dirty="0">
                <a:solidFill>
                  <a:srgbClr val="000000"/>
                </a:solidFill>
              </a:rPr>
              <a:t>, </a:t>
            </a:r>
            <a:r>
              <a:rPr lang="de-AT" altLang="de-DE" sz="2000" b="1" dirty="0" err="1">
                <a:solidFill>
                  <a:srgbClr val="000000"/>
                </a:solidFill>
              </a:rPr>
              <a:t>text</a:t>
            </a:r>
            <a:r>
              <a:rPr lang="de-AT" altLang="de-DE" sz="2000" b="1" dirty="0">
                <a:solidFill>
                  <a:srgbClr val="000000"/>
                </a:solidFill>
              </a:rPr>
              <a:t> in English, etc.</a:t>
            </a:r>
          </a:p>
          <a:p>
            <a:pPr eaLnBrk="1">
              <a:lnSpc>
                <a:spcPct val="150000"/>
              </a:lnSpc>
              <a:spcBef>
                <a:spcPts val="1425"/>
              </a:spcBef>
              <a:buClrTx/>
              <a:buFontTx/>
              <a:buNone/>
            </a:pPr>
            <a:r>
              <a:rPr lang="de-AT" altLang="de-DE" sz="2000" b="1" dirty="0">
                <a:solidFill>
                  <a:srgbClr val="000000"/>
                </a:solidFill>
              </a:rPr>
              <a:t>Part 2: Campaign (</a:t>
            </a:r>
            <a:r>
              <a:rPr lang="de-AT" altLang="de-DE" sz="2000" b="1" dirty="0" err="1">
                <a:solidFill>
                  <a:srgbClr val="000000"/>
                </a:solidFill>
              </a:rPr>
              <a:t>technical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  <a:r>
              <a:rPr lang="de-AT" altLang="de-DE" sz="2000" b="1" dirty="0" err="1"/>
              <a:t>i</a:t>
            </a:r>
            <a:r>
              <a:rPr lang="de-AT" altLang="de-DE" sz="2000" b="1" dirty="0" err="1">
                <a:solidFill>
                  <a:srgbClr val="000000"/>
                </a:solidFill>
              </a:rPr>
              <a:t>ssues</a:t>
            </a:r>
            <a:r>
              <a:rPr lang="de-AT" altLang="de-DE" sz="2000" b="1" dirty="0">
                <a:solidFill>
                  <a:srgbClr val="000000"/>
                </a:solidFill>
              </a:rPr>
              <a:t> and </a:t>
            </a:r>
            <a:r>
              <a:rPr lang="de-AT" altLang="de-DE" sz="2000" b="1" dirty="0" err="1">
                <a:solidFill>
                  <a:srgbClr val="000000"/>
                </a:solidFill>
              </a:rPr>
              <a:t>sponsoring</a:t>
            </a:r>
            <a:r>
              <a:rPr lang="de-AT" altLang="de-DE" sz="2000" b="1" dirty="0">
                <a:solidFill>
                  <a:srgbClr val="000000"/>
                </a:solidFill>
              </a:rPr>
              <a:t>) – </a:t>
            </a:r>
            <a:r>
              <a:rPr lang="de-AT" altLang="de-DE" sz="2000" b="1" dirty="0" err="1">
                <a:solidFill>
                  <a:srgbClr val="000000"/>
                </a:solidFill>
              </a:rPr>
              <a:t>technical</a:t>
            </a:r>
            <a:r>
              <a:rPr lang="de-AT" altLang="de-DE" sz="2000" b="1" dirty="0">
                <a:solidFill>
                  <a:srgbClr val="000000"/>
                </a:solidFill>
              </a:rPr>
              <a:t> support, </a:t>
            </a:r>
            <a:r>
              <a:rPr lang="de-AT" altLang="de-DE" sz="2000" b="1" dirty="0" err="1"/>
              <a:t>o</a:t>
            </a:r>
            <a:r>
              <a:rPr lang="de-AT" altLang="de-DE" sz="2000" b="1" dirty="0" err="1">
                <a:solidFill>
                  <a:srgbClr val="000000"/>
                </a:solidFill>
              </a:rPr>
              <a:t>ptimization</a:t>
            </a:r>
            <a:r>
              <a:rPr lang="de-AT" altLang="de-DE" sz="2000" b="1" dirty="0">
                <a:solidFill>
                  <a:srgbClr val="000000"/>
                </a:solidFill>
              </a:rPr>
              <a:t>, </a:t>
            </a:r>
            <a:r>
              <a:rPr lang="de-AT" altLang="de-DE" sz="2000" b="1" dirty="0" err="1">
                <a:solidFill>
                  <a:srgbClr val="000000"/>
                </a:solidFill>
              </a:rPr>
              <a:t>targeting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</a:rPr>
              <a:t>to</a:t>
            </a:r>
            <a:r>
              <a:rPr lang="de-AT" altLang="de-DE" sz="2000" b="1" dirty="0">
                <a:solidFill>
                  <a:srgbClr val="000000"/>
                </a:solidFill>
              </a:rPr>
              <a:t> sub-groups in </a:t>
            </a:r>
            <a:r>
              <a:rPr lang="de-AT" altLang="de-DE" sz="2000" b="1" dirty="0" err="1">
                <a:solidFill>
                  <a:srgbClr val="000000"/>
                </a:solidFill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</a:rPr>
              <a:t>society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  <a:p>
            <a:pPr eaLnBrk="1">
              <a:lnSpc>
                <a:spcPct val="150000"/>
              </a:lnSpc>
              <a:buClrTx/>
              <a:buFontTx/>
              <a:buNone/>
            </a:pPr>
            <a:endParaRPr lang="de-AT" altLang="de-DE" sz="2000" b="1" dirty="0"/>
          </a:p>
        </p:txBody>
      </p:sp>
      <p:pic>
        <p:nvPicPr>
          <p:cNvPr id="23556" name="Grafik 2">
            <a:extLst>
              <a:ext uri="{FF2B5EF4-FFF2-40B4-BE49-F238E27FC236}">
                <a16:creationId xmlns:a16="http://schemas.microsoft.com/office/drawing/2014/main" id="{DA8513D4-74EF-4614-A816-28AE04B44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0A163EF6-CADA-4B66-B82A-BB14AA1DFE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645866CA-6398-48EF-89F4-B9736E930C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296988"/>
            <a:ext cx="9505950" cy="418623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48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</a:endParaRPr>
          </a:p>
          <a:p>
            <a:pPr algn="ctr"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</a:rPr>
              <a:t>European raffle </a:t>
            </a:r>
            <a:r>
              <a:rPr lang="de-AT" altLang="de-DE" sz="2000" b="1" dirty="0" err="1">
                <a:solidFill>
                  <a:srgbClr val="000000"/>
                </a:solidFill>
              </a:rPr>
              <a:t>of</a:t>
            </a:r>
            <a:r>
              <a:rPr lang="de-AT" altLang="de-DE" sz="2000" b="1" dirty="0">
                <a:solidFill>
                  <a:srgbClr val="000000"/>
                </a:solidFill>
              </a:rPr>
              <a:t> UBI									  </a:t>
            </a:r>
            <a:r>
              <a:rPr lang="de-AT" altLang="de-DE" sz="2000" b="1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https://ubi4all.eu</a:t>
            </a:r>
            <a:r>
              <a:rPr lang="de-AT" altLang="de-DE" sz="2000" b="1" dirty="0">
                <a:solidFill>
                  <a:srgbClr val="FF0000"/>
                </a:solidFill>
              </a:rPr>
              <a:t> </a:t>
            </a:r>
          </a:p>
          <a:p>
            <a:pPr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“The UBI4ALL team is from several countries of the European Union. In the course of starting a ECI we asked ourselves how Unconditional Basic Income might impact other people in other countries. So we set up the UBI4ALL raffle in order to check out its effects.”</a:t>
            </a:r>
            <a:endParaRPr lang="de-AT" altLang="de-DE" sz="2000" b="1" dirty="0">
              <a:solidFill>
                <a:schemeClr val="tx1"/>
              </a:solidFill>
              <a:latin typeface="+mn-lt"/>
            </a:endParaRPr>
          </a:p>
          <a:p>
            <a:pPr eaLnBrk="1">
              <a:spcBef>
                <a:spcPts val="0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</a:endParaRP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2000" b="1" dirty="0" err="1">
                <a:solidFill>
                  <a:srgbClr val="000000"/>
                </a:solidFill>
              </a:rPr>
              <a:t>Participate</a:t>
            </a:r>
            <a:r>
              <a:rPr lang="de-AT" altLang="de-DE" sz="2000" b="1" dirty="0">
                <a:solidFill>
                  <a:srgbClr val="000000"/>
                </a:solidFill>
              </a:rPr>
              <a:t> and </a:t>
            </a:r>
            <a:r>
              <a:rPr lang="de-AT" altLang="de-DE" sz="2000" b="1" dirty="0" err="1">
                <a:solidFill>
                  <a:srgbClr val="000000"/>
                </a:solidFill>
              </a:rPr>
              <a:t>win</a:t>
            </a:r>
            <a:r>
              <a:rPr lang="de-AT" altLang="de-DE" sz="2000" b="1" dirty="0">
                <a:solidFill>
                  <a:srgbClr val="000000"/>
                </a:solidFill>
              </a:rPr>
              <a:t> an UBI </a:t>
            </a:r>
            <a:r>
              <a:rPr lang="de-AT" altLang="de-DE" sz="2000" b="1" dirty="0" err="1">
                <a:solidFill>
                  <a:srgbClr val="000000"/>
                </a:solidFill>
              </a:rPr>
              <a:t>for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</a:rPr>
              <a:t>one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</a:rPr>
              <a:t>year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</a:rPr>
              <a:t>and </a:t>
            </a:r>
            <a:r>
              <a:rPr lang="de-AT" altLang="de-DE" sz="2000" b="1" dirty="0" err="1">
                <a:solidFill>
                  <a:srgbClr val="000000"/>
                </a:solidFill>
              </a:rPr>
              <a:t>help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</a:rPr>
              <a:t>funding</a:t>
            </a:r>
            <a:r>
              <a:rPr lang="de-AT" altLang="de-DE" sz="2000" b="1" dirty="0">
                <a:solidFill>
                  <a:srgbClr val="000000"/>
                </a:solidFill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</a:rPr>
              <a:t>it!</a:t>
            </a:r>
            <a:endParaRPr lang="de-AT" altLang="de-DE" sz="2000" b="1" dirty="0">
              <a:solidFill>
                <a:srgbClr val="000000"/>
              </a:solidFill>
            </a:endParaRPr>
          </a:p>
          <a:p>
            <a:pPr eaLnBrk="1">
              <a:spcBef>
                <a:spcPts val="600"/>
              </a:spcBef>
              <a:buSzPct val="100000"/>
              <a:defRPr/>
            </a:pPr>
            <a:r>
              <a:rPr lang="de-AT" altLang="de-DE" sz="2000" b="1" dirty="0">
                <a:solidFill>
                  <a:srgbClr val="FF0000"/>
                </a:solidFill>
              </a:rPr>
              <a:t>800 € per </a:t>
            </a:r>
            <a:r>
              <a:rPr lang="de-AT" altLang="de-DE" sz="2000" b="1" dirty="0" err="1">
                <a:solidFill>
                  <a:srgbClr val="FF0000"/>
                </a:solidFill>
              </a:rPr>
              <a:t>month</a:t>
            </a:r>
            <a:r>
              <a:rPr lang="de-AT" altLang="de-DE" sz="2000" b="1" dirty="0">
                <a:solidFill>
                  <a:srgbClr val="FF0000"/>
                </a:solidFill>
              </a:rPr>
              <a:t> (9,600 € per </a:t>
            </a:r>
            <a:r>
              <a:rPr lang="de-AT" altLang="de-DE" sz="2000" b="1" dirty="0" err="1">
                <a:solidFill>
                  <a:srgbClr val="FF0000"/>
                </a:solidFill>
              </a:rPr>
              <a:t>year</a:t>
            </a:r>
            <a:r>
              <a:rPr lang="de-AT" altLang="de-DE" sz="2000" b="1" dirty="0">
                <a:solidFill>
                  <a:srgbClr val="FF0000"/>
                </a:solidFill>
              </a:rPr>
              <a:t>)</a:t>
            </a:r>
          </a:p>
          <a:p>
            <a:pPr eaLnBrk="1">
              <a:spcBef>
                <a:spcPts val="600"/>
              </a:spcBef>
              <a:buSzPct val="100000"/>
              <a:defRPr/>
            </a:pPr>
            <a:r>
              <a:rPr lang="de-AT" altLang="de-DE" sz="1200" b="1" dirty="0" err="1">
                <a:solidFill>
                  <a:srgbClr val="000000"/>
                </a:solidFill>
              </a:rPr>
              <a:t>Participation</a:t>
            </a:r>
            <a:r>
              <a:rPr lang="de-AT" altLang="de-DE" sz="1200" b="1" dirty="0">
                <a:solidFill>
                  <a:srgbClr val="000000"/>
                </a:solidFill>
              </a:rPr>
              <a:t> </a:t>
            </a:r>
            <a:r>
              <a:rPr lang="de-AT" altLang="de-DE" sz="1200" b="1" dirty="0" err="1">
                <a:solidFill>
                  <a:srgbClr val="000000"/>
                </a:solidFill>
              </a:rPr>
              <a:t>is</a:t>
            </a:r>
            <a:r>
              <a:rPr lang="de-AT" altLang="de-DE" sz="1200" b="1" dirty="0">
                <a:solidFill>
                  <a:srgbClr val="000000"/>
                </a:solidFill>
              </a:rPr>
              <a:t> </a:t>
            </a:r>
            <a:r>
              <a:rPr lang="de-AT" altLang="de-DE" sz="1200" b="1" dirty="0" err="1">
                <a:solidFill>
                  <a:srgbClr val="000000"/>
                </a:solidFill>
              </a:rPr>
              <a:t>free</a:t>
            </a:r>
            <a:r>
              <a:rPr lang="de-AT" altLang="de-DE" sz="1200" b="1" dirty="0">
                <a:solidFill>
                  <a:srgbClr val="000000"/>
                </a:solidFill>
              </a:rPr>
              <a:t> </a:t>
            </a:r>
            <a:r>
              <a:rPr lang="de-AT" altLang="de-DE" sz="1200" b="1" dirty="0" err="1">
                <a:solidFill>
                  <a:srgbClr val="000000"/>
                </a:solidFill>
              </a:rPr>
              <a:t>of</a:t>
            </a:r>
            <a:r>
              <a:rPr lang="de-AT" altLang="de-DE" sz="1200" b="1" dirty="0">
                <a:solidFill>
                  <a:srgbClr val="000000"/>
                </a:solidFill>
              </a:rPr>
              <a:t> </a:t>
            </a:r>
            <a:r>
              <a:rPr lang="de-AT" altLang="de-DE" sz="1200" b="1" dirty="0" err="1">
                <a:solidFill>
                  <a:srgbClr val="000000"/>
                </a:solidFill>
              </a:rPr>
              <a:t>charge</a:t>
            </a:r>
            <a:r>
              <a:rPr lang="de-AT" altLang="de-DE" sz="1200" b="1" dirty="0">
                <a:solidFill>
                  <a:srgbClr val="000000"/>
                </a:solidFill>
              </a:rPr>
              <a:t>.</a:t>
            </a:r>
          </a:p>
          <a:p>
            <a:pPr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</a:endParaRPr>
          </a:p>
        </p:txBody>
      </p:sp>
      <p:pic>
        <p:nvPicPr>
          <p:cNvPr id="25604" name="Grafik 2">
            <a:extLst>
              <a:ext uri="{FF2B5EF4-FFF2-40B4-BE49-F238E27FC236}">
                <a16:creationId xmlns:a16="http://schemas.microsoft.com/office/drawing/2014/main" id="{1DB09D96-B42C-46DA-9CD2-554C5BC1B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Grafik 3">
            <a:extLst>
              <a:ext uri="{FF2B5EF4-FFF2-40B4-BE49-F238E27FC236}">
                <a16:creationId xmlns:a16="http://schemas.microsoft.com/office/drawing/2014/main" id="{473B856D-EBC1-4FA8-A414-D6A7469DA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025" y="3843338"/>
            <a:ext cx="4562475" cy="163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C4EAE7AF-C216-4130-A8E4-130FC5E269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9059DEC0-3C4E-4577-9811-2604C6CE95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7" y="1296988"/>
            <a:ext cx="9505950" cy="4187825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48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spcBef>
                <a:spcPts val="0"/>
              </a:spcBef>
              <a:buSzPct val="100000"/>
              <a:defRPr/>
            </a:pPr>
            <a:endParaRPr lang="de-AT" altLang="de-DE" sz="1600" b="1" dirty="0">
              <a:solidFill>
                <a:srgbClr val="000000"/>
              </a:solidFill>
              <a:latin typeface="+mn-lt"/>
            </a:endParaRP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rgbClr val="000000"/>
                </a:solidFill>
                <a:latin typeface="+mn-lt"/>
              </a:rPr>
              <a:t>Contact </a:t>
            </a:r>
            <a:r>
              <a:rPr lang="de-AT" altLang="de-DE" sz="1600" b="1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sz="16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1600" b="1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1600" b="1" dirty="0">
                <a:solidFill>
                  <a:srgbClr val="000000"/>
                </a:solidFill>
                <a:latin typeface="+mn-lt"/>
              </a:rPr>
              <a:t> ECI </a:t>
            </a:r>
            <a:r>
              <a:rPr lang="de-AT" altLang="de-DE" sz="1600" b="1" dirty="0" err="1">
                <a:solidFill>
                  <a:srgbClr val="000000"/>
                </a:solidFill>
                <a:latin typeface="+mn-lt"/>
              </a:rPr>
              <a:t>organiser</a:t>
            </a:r>
            <a:r>
              <a:rPr lang="de-AT" altLang="de-DE" sz="16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1600" b="1" dirty="0" err="1">
                <a:solidFill>
                  <a:srgbClr val="000000"/>
                </a:solidFill>
                <a:latin typeface="+mn-lt"/>
              </a:rPr>
              <a:t>group</a:t>
            </a:r>
            <a:endParaRPr lang="de-AT" altLang="de-DE" sz="1600" b="1" dirty="0">
              <a:solidFill>
                <a:srgbClr val="000000"/>
              </a:solidFill>
              <a:latin typeface="+mn-lt"/>
            </a:endParaRPr>
          </a:p>
          <a:p>
            <a:pPr eaLnBrk="1">
              <a:spcBef>
                <a:spcPts val="0"/>
              </a:spcBef>
              <a:buSzPct val="100000"/>
              <a:defRPr/>
            </a:pPr>
            <a:endParaRPr lang="de-AT" altLang="de-DE" sz="1600" b="1" dirty="0">
              <a:solidFill>
                <a:srgbClr val="000000"/>
              </a:solidFill>
              <a:latin typeface="+mn-lt"/>
            </a:endParaRP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rgbClr val="000000"/>
                </a:solidFill>
                <a:latin typeface="+mn-lt"/>
              </a:rPr>
              <a:t>Klaus </a:t>
            </a:r>
            <a:r>
              <a:rPr lang="de-AT" altLang="de-DE" sz="1600" b="1">
                <a:solidFill>
                  <a:srgbClr val="000000"/>
                </a:solidFill>
                <a:latin typeface="+mn-lt"/>
              </a:rPr>
              <a:t>Sambor </a:t>
            </a:r>
            <a:r>
              <a:rPr lang="de-AT" altLang="de-DE" sz="1600" b="1" dirty="0">
                <a:solidFill>
                  <a:srgbClr val="000000"/>
                </a:solidFill>
                <a:latin typeface="+mn-lt"/>
              </a:rPr>
              <a:t>	</a:t>
            </a:r>
            <a:r>
              <a:rPr lang="de-AT" altLang="de-DE" sz="1600" b="1" dirty="0">
                <a:solidFill>
                  <a:srgbClr val="FF0000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klaus.sambor@aon.at</a:t>
            </a:r>
            <a:r>
              <a:rPr lang="de-AT" altLang="de-DE" sz="1600" b="1" dirty="0">
                <a:solidFill>
                  <a:srgbClr val="FF0000"/>
                </a:solidFill>
                <a:latin typeface="+mn-lt"/>
              </a:rPr>
              <a:t> 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rgbClr val="000000"/>
                </a:solidFill>
                <a:latin typeface="+mn-lt"/>
              </a:rPr>
              <a:t>Ronald Blaschke 	</a:t>
            </a:r>
            <a:r>
              <a:rPr lang="de-AT" altLang="de-DE" sz="1600" b="1" dirty="0">
                <a:solidFill>
                  <a:srgbClr val="FF0000"/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blaschke@grundeinkommen.de</a:t>
            </a:r>
            <a:r>
              <a:rPr lang="de-AT" altLang="de-DE" sz="1600" b="1" dirty="0">
                <a:solidFill>
                  <a:srgbClr val="000000"/>
                </a:solidFill>
                <a:latin typeface="+mn-lt"/>
              </a:rPr>
              <a:t>  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endParaRPr lang="de-AT" altLang="de-DE" sz="1600" b="1" u="sng" dirty="0">
              <a:solidFill>
                <a:srgbClr val="000000"/>
              </a:solidFill>
              <a:latin typeface="+mn-lt"/>
            </a:endParaRP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rgbClr val="000000"/>
                </a:solidFill>
                <a:latin typeface="+mn-lt"/>
              </a:rPr>
              <a:t>Website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rgbClr val="FF0000"/>
                </a:solidFill>
                <a:latin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https://eci-ubi.eu/</a:t>
            </a:r>
            <a:r>
              <a:rPr lang="de-AT" altLang="de-DE" sz="1600" b="1" dirty="0">
                <a:solidFill>
                  <a:srgbClr val="FF0000"/>
                </a:solidFill>
                <a:latin typeface="+mn-lt"/>
              </a:rPr>
              <a:t> (incl. links </a:t>
            </a:r>
            <a:r>
              <a:rPr lang="de-AT" altLang="de-DE" sz="1600" b="1" dirty="0" err="1">
                <a:solidFill>
                  <a:srgbClr val="FF0000"/>
                </a:solidFill>
                <a:latin typeface="+mn-lt"/>
              </a:rPr>
              <a:t>to</a:t>
            </a:r>
            <a:r>
              <a:rPr lang="de-AT" altLang="de-DE" sz="1600" b="1" dirty="0">
                <a:solidFill>
                  <a:srgbClr val="FF0000"/>
                </a:solidFill>
                <a:latin typeface="+mn-lt"/>
              </a:rPr>
              <a:t> national </a:t>
            </a:r>
            <a:r>
              <a:rPr lang="de-AT" altLang="de-DE" sz="1600" b="1" dirty="0" err="1">
                <a:solidFill>
                  <a:srgbClr val="FF0000"/>
                </a:solidFill>
                <a:latin typeface="+mn-lt"/>
              </a:rPr>
              <a:t>websites</a:t>
            </a:r>
            <a:r>
              <a:rPr lang="de-AT" altLang="de-DE" sz="1600" b="1" dirty="0">
                <a:solidFill>
                  <a:srgbClr val="FF0000"/>
                </a:solidFill>
                <a:latin typeface="+mn-lt"/>
              </a:rPr>
              <a:t>)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endParaRPr lang="de-AT" altLang="de-DE" sz="1600" b="1" dirty="0">
              <a:solidFill>
                <a:srgbClr val="FF0000"/>
              </a:solidFill>
              <a:latin typeface="+mn-lt"/>
            </a:endParaRP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chemeClr val="tx1"/>
                </a:solidFill>
                <a:latin typeface="+mn-lt"/>
              </a:rPr>
              <a:t>Facebook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rgbClr val="FF0000"/>
                </a:solidFill>
                <a:latin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https://www.facebook.com/ECIUBI</a:t>
            </a:r>
            <a:r>
              <a:rPr lang="de-AT" altLang="de-DE" sz="1600" b="1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endParaRPr lang="de-AT" altLang="de-DE" sz="1600" b="1" dirty="0">
              <a:solidFill>
                <a:schemeClr val="tx1"/>
              </a:solidFill>
              <a:latin typeface="+mn-lt"/>
            </a:endParaRP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chemeClr val="tx1"/>
                </a:solidFill>
                <a:latin typeface="+mn-lt"/>
              </a:rPr>
              <a:t>Twitter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rgbClr val="FF0000"/>
                </a:solidFill>
                <a:latin typeface="+mn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https://twitter.com/eciubi</a:t>
            </a:r>
            <a:r>
              <a:rPr lang="de-AT" altLang="de-DE" sz="1600" b="1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endParaRPr lang="de-AT" altLang="de-DE" sz="1600" b="1" dirty="0">
              <a:solidFill>
                <a:schemeClr val="tx1"/>
              </a:solidFill>
              <a:latin typeface="+mn-lt"/>
            </a:endParaRP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chemeClr val="tx1"/>
                </a:solidFill>
                <a:latin typeface="+mn-lt"/>
              </a:rPr>
              <a:t>Instagram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rgbClr val="FF0000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https://www.instagram.com/eciubi/</a:t>
            </a:r>
            <a:r>
              <a:rPr lang="de-AT" altLang="de-DE" sz="1600" b="1" dirty="0">
                <a:solidFill>
                  <a:srgbClr val="000000"/>
                </a:solidFill>
              </a:rPr>
              <a:t> 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</a:endParaRPr>
          </a:p>
        </p:txBody>
      </p:sp>
      <p:pic>
        <p:nvPicPr>
          <p:cNvPr id="27652" name="Grafik 2">
            <a:extLst>
              <a:ext uri="{FF2B5EF4-FFF2-40B4-BE49-F238E27FC236}">
                <a16:creationId xmlns:a16="http://schemas.microsoft.com/office/drawing/2014/main" id="{F29C961A-4A82-4047-9819-4976E8962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Grafik 5">
            <a:extLst>
              <a:ext uri="{FF2B5EF4-FFF2-40B4-BE49-F238E27FC236}">
                <a16:creationId xmlns:a16="http://schemas.microsoft.com/office/drawing/2014/main" id="{41708729-700C-404D-9C58-A0F82828C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1466850"/>
            <a:ext cx="4248150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C4EAE7AF-C216-4130-A8E4-130FC5E269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9059DEC0-3C4E-4577-9811-2604C6CE95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335" y="1196181"/>
            <a:ext cx="9505950" cy="4187825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48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spcBef>
                <a:spcPts val="0"/>
              </a:spcBef>
              <a:buSzPct val="100000"/>
              <a:defRPr/>
            </a:pPr>
            <a:r>
              <a:rPr lang="de-AT" altLang="de-DE" sz="1600" b="1" dirty="0">
                <a:solidFill>
                  <a:srgbClr val="000000"/>
                </a:solidFill>
                <a:latin typeface="+mn-lt"/>
              </a:rPr>
              <a:t>				</a:t>
            </a:r>
            <a:r>
              <a:rPr lang="de-AT" altLang="de-DE" sz="3600" b="1" dirty="0" err="1">
                <a:solidFill>
                  <a:srgbClr val="000000"/>
                </a:solidFill>
                <a:latin typeface="+mn-lt"/>
              </a:rPr>
              <a:t>Thank</a:t>
            </a:r>
            <a:r>
              <a:rPr lang="de-AT" altLang="de-DE" sz="36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3600" b="1" dirty="0" err="1">
                <a:solidFill>
                  <a:srgbClr val="000000"/>
                </a:solidFill>
                <a:latin typeface="+mn-lt"/>
              </a:rPr>
              <a:t>you</a:t>
            </a:r>
            <a:r>
              <a:rPr lang="de-AT" altLang="de-DE" sz="3600" b="1" dirty="0">
                <a:solidFill>
                  <a:srgbClr val="000000"/>
                </a:solidFill>
                <a:latin typeface="+mn-lt"/>
              </a:rPr>
              <a:t>!</a:t>
            </a:r>
          </a:p>
          <a:p>
            <a:pPr eaLnBrk="1">
              <a:spcBef>
                <a:spcPts val="0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</a:endParaRPr>
          </a:p>
        </p:txBody>
      </p:sp>
      <p:pic>
        <p:nvPicPr>
          <p:cNvPr id="27652" name="Grafik 2">
            <a:extLst>
              <a:ext uri="{FF2B5EF4-FFF2-40B4-BE49-F238E27FC236}">
                <a16:creationId xmlns:a16="http://schemas.microsoft.com/office/drawing/2014/main" id="{F29C961A-4A82-4047-9819-4976E8962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Grafik 5">
            <a:extLst>
              <a:ext uri="{FF2B5EF4-FFF2-40B4-BE49-F238E27FC236}">
                <a16:creationId xmlns:a16="http://schemas.microsoft.com/office/drawing/2014/main" id="{41708729-700C-404D-9C58-A0F82828C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1466850"/>
            <a:ext cx="4248150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48320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A176EFF0-ADBE-44B7-9541-23C11D6A8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D7F917E4-1847-4F3D-BA1C-3EFAFA82D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296988"/>
            <a:ext cx="9505950" cy="418623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48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285750" indent="-285750" eaLnBrk="1">
              <a:spcBef>
                <a:spcPts val="1425"/>
              </a:spcBef>
              <a:buSzPct val="100000"/>
              <a:buFontTx/>
              <a:buChar char="-"/>
              <a:defRPr/>
            </a:pPr>
            <a:r>
              <a:rPr lang="de-AT" altLang="de-DE" b="1" dirty="0">
                <a:solidFill>
                  <a:srgbClr val="000000"/>
                </a:solidFill>
                <a:latin typeface="+mn-lt"/>
              </a:rPr>
              <a:t>1,5 </a:t>
            </a:r>
            <a:r>
              <a:rPr lang="de-AT" altLang="de-DE" b="1" dirty="0" err="1">
                <a:solidFill>
                  <a:srgbClr val="000000"/>
                </a:solidFill>
                <a:latin typeface="+mn-lt"/>
              </a:rPr>
              <a:t>year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long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UBI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activists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, initiatives and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organisations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in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EU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are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asked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support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initiative (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extended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from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1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1,5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year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in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respect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Covid-19-Pandemic)</a:t>
            </a:r>
          </a:p>
          <a:p>
            <a:pPr marL="285750" indent="-285750" eaLnBrk="1">
              <a:spcBef>
                <a:spcPts val="1425"/>
              </a:spcBef>
              <a:buSzPct val="100000"/>
              <a:buFontTx/>
              <a:buChar char="-"/>
              <a:defRPr/>
            </a:pP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begin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collection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was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b="1" dirty="0">
                <a:solidFill>
                  <a:srgbClr val="000000"/>
                </a:solidFill>
                <a:latin typeface="+mn-lt"/>
              </a:rPr>
              <a:t>25</a:t>
            </a:r>
            <a:r>
              <a:rPr lang="de-AT" altLang="de-DE" b="1" baseline="30000" dirty="0">
                <a:solidFill>
                  <a:srgbClr val="000000"/>
                </a:solidFill>
                <a:latin typeface="+mn-lt"/>
              </a:rPr>
              <a:t>th</a:t>
            </a:r>
            <a:r>
              <a:rPr lang="de-AT" altLang="de-DE" b="1" dirty="0">
                <a:solidFill>
                  <a:srgbClr val="000000"/>
                </a:solidFill>
                <a:latin typeface="+mn-lt"/>
              </a:rPr>
              <a:t> September 2020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,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signatures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could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collected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online, but also in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paper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form in all EU-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languages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, end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collection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is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b="1" dirty="0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25</a:t>
            </a:r>
            <a:r>
              <a:rPr lang="de-AT" altLang="de-DE" b="1" baseline="30000" dirty="0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th</a:t>
            </a:r>
            <a:r>
              <a:rPr lang="de-AT" altLang="de-DE" b="1" dirty="0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de-AT" altLang="de-DE" b="1" dirty="0" err="1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of</a:t>
            </a:r>
            <a:r>
              <a:rPr lang="de-AT" altLang="de-DE" b="1" dirty="0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 March 2022 </a:t>
            </a:r>
          </a:p>
          <a:p>
            <a:pPr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r>
              <a:rPr lang="de-AT" altLang="de-DE" b="1" dirty="0" err="1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official</a:t>
            </a:r>
            <a:r>
              <a:rPr lang="de-AT" altLang="de-DE" b="1" dirty="0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 EU-website: </a:t>
            </a:r>
            <a:r>
              <a:rPr lang="de-AT" altLang="de-DE" b="1" dirty="0">
                <a:solidFill>
                  <a:srgbClr val="FF0000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de-DE" altLang="de-DE" b="1" dirty="0">
                <a:solidFill>
                  <a:srgbClr val="FF0000"/>
                </a:solidFill>
                <a:latin typeface="+mn-lt"/>
                <a:ea typeface="Segoe UI Historic" panose="020B0502040204020203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europa.eu/</a:t>
            </a:r>
            <a:r>
              <a:rPr lang="de-DE" altLang="de-DE" b="1" dirty="0" err="1">
                <a:solidFill>
                  <a:srgbClr val="FF0000"/>
                </a:solidFill>
                <a:latin typeface="+mn-lt"/>
                <a:ea typeface="Segoe UI Historic" panose="020B0502040204020203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citizens</a:t>
            </a:r>
            <a:r>
              <a:rPr lang="de-DE" altLang="de-DE" b="1" dirty="0">
                <a:solidFill>
                  <a:srgbClr val="FF0000"/>
                </a:solidFill>
                <a:latin typeface="+mn-lt"/>
                <a:ea typeface="Segoe UI Historic" panose="020B0502040204020203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-initiative/initiatives/</a:t>
            </a:r>
            <a:r>
              <a:rPr lang="de-DE" altLang="de-DE" b="1" dirty="0" err="1">
                <a:solidFill>
                  <a:srgbClr val="FF0000"/>
                </a:solidFill>
                <a:latin typeface="+mn-lt"/>
                <a:ea typeface="Segoe UI Historic" panose="020B0502040204020203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details</a:t>
            </a:r>
            <a:r>
              <a:rPr lang="de-DE" altLang="de-DE" b="1" dirty="0">
                <a:solidFill>
                  <a:srgbClr val="FF0000"/>
                </a:solidFill>
                <a:latin typeface="+mn-lt"/>
                <a:ea typeface="Segoe UI Historic" panose="020B0502040204020203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/2020/000003_en</a:t>
            </a:r>
            <a:r>
              <a:rPr lang="de-DE" altLang="de-DE" b="1" dirty="0">
                <a:solidFill>
                  <a:srgbClr val="FF0000"/>
                </a:solidFill>
                <a:latin typeface="+mn-lt"/>
                <a:ea typeface="Segoe UI Historic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de-D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.eu/citizens-initiative/initiatives/details/2020/000003_en</a:t>
            </a:r>
            <a:endParaRPr lang="de-AT" altLang="de-DE" b="1" dirty="0">
              <a:solidFill>
                <a:schemeClr val="tx1"/>
              </a:solidFill>
              <a:latin typeface="+mn-lt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buFont typeface="Times New Roman" panose="02020603050405020304" pitchFamily="18" charset="0"/>
              <a:buNone/>
              <a:defRPr/>
            </a:pPr>
            <a:r>
              <a:rPr lang="de-AT" altLang="de-DE" b="1" dirty="0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							     			   </a:t>
            </a:r>
            <a:r>
              <a:rPr lang="de-AT" altLang="de-DE" b="1" dirty="0" err="1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our</a:t>
            </a:r>
            <a:r>
              <a:rPr lang="de-AT" altLang="de-DE" b="1" dirty="0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de-AT" altLang="de-DE" b="1" dirty="0" err="1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website</a:t>
            </a:r>
            <a:r>
              <a:rPr lang="de-AT" altLang="de-DE" b="1" dirty="0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: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b="1" dirty="0">
                <a:solidFill>
                  <a:schemeClr val="tx1"/>
                </a:solidFill>
                <a:latin typeface="+mn-lt"/>
                <a:ea typeface="Segoe UI Historic" panose="020B0502040204020203" pitchFamily="34" charset="0"/>
                <a:cs typeface="Segoe UI Historic" panose="020B0502040204020203" pitchFamily="34" charset="0"/>
              </a:rPr>
              <a:t>										   </a:t>
            </a:r>
            <a:r>
              <a:rPr lang="de-AT" altLang="de-DE" b="1" dirty="0">
                <a:solidFill>
                  <a:srgbClr val="FF0000"/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https://eci-ubi.eu/</a:t>
            </a:r>
            <a:r>
              <a:rPr lang="de-AT" altLang="de-DE" b="1" dirty="0">
                <a:solidFill>
                  <a:srgbClr val="FF0000"/>
                </a:solidFill>
                <a:latin typeface="+mn-lt"/>
              </a:rPr>
              <a:t> 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buFont typeface="Times New Roman" panose="02020603050405020304" pitchFamily="18" charset="0"/>
              <a:buNone/>
              <a:defRPr/>
            </a:pPr>
            <a:endParaRPr lang="de-AT" altLang="de-DE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pic>
        <p:nvPicPr>
          <p:cNvPr id="5124" name="Grafik 2">
            <a:extLst>
              <a:ext uri="{FF2B5EF4-FFF2-40B4-BE49-F238E27FC236}">
                <a16:creationId xmlns:a16="http://schemas.microsoft.com/office/drawing/2014/main" id="{DDEACF5B-A624-45A6-A23C-5535C5270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Grafik 3">
            <a:extLst>
              <a:ext uri="{FF2B5EF4-FFF2-40B4-BE49-F238E27FC236}">
                <a16:creationId xmlns:a16="http://schemas.microsoft.com/office/drawing/2014/main" id="{8DED1174-B98B-4737-A9C5-DA903A6CD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438" y="4013200"/>
            <a:ext cx="252095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Grafik 2">
            <a:extLst>
              <a:ext uri="{FF2B5EF4-FFF2-40B4-BE49-F238E27FC236}">
                <a16:creationId xmlns:a16="http://schemas.microsoft.com/office/drawing/2014/main" id="{CA27D298-F0B2-4F93-AE78-9CE06F096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3843338"/>
            <a:ext cx="19240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5CF576F3-1B5B-4E53-9CEF-451FD93F2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CBE54543-16C1-4238-A345-971770E4B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2330450"/>
            <a:ext cx="9505950" cy="3152775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48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Subject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Matter: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		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Our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aim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establish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introduction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unconditional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basic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incomes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throughout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EU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which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ensure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every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person´s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material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existence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and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opportunity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participate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in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society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as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part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its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economic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policy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. 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   	The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aim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shall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be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reached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while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remaining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within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competences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conferred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EU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by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Treaties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.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7172" name="Grafik 2">
            <a:extLst>
              <a:ext uri="{FF2B5EF4-FFF2-40B4-BE49-F238E27FC236}">
                <a16:creationId xmlns:a16="http://schemas.microsoft.com/office/drawing/2014/main" id="{84915314-2B2E-4596-A028-8EB50DF20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5738"/>
            <a:ext cx="1039812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6F10D253-3F9F-479A-93AF-83AD31715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196D5723-33DE-4B9D-85A2-F3B30A4F9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827213"/>
            <a:ext cx="9505950" cy="3656012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48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Objectives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: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   	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We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request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EU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Commission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make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a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proposal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for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unconditional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basic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incomes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throughout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EU,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which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reduce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regional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disparities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in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order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strengthen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economic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, social and territorial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cohesion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in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EU.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   	This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shall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realize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aim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joint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statement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by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European Council,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European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Parliament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and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European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Commission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,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stated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in 2017,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that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„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EU and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its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member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states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will also support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efficient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,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sustainable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and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equitable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social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protection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systems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guarantee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basic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income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“ in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order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combat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inequality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.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9220" name="Grafik 2">
            <a:extLst>
              <a:ext uri="{FF2B5EF4-FFF2-40B4-BE49-F238E27FC236}">
                <a16:creationId xmlns:a16="http://schemas.microsoft.com/office/drawing/2014/main" id="{3765B0AF-E450-49DB-B2E7-1B0EAC14C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B024080B-02DB-4A68-953F-146CF9495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BC18EB11-22A4-4807-BAA7-CA35DEA24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395413"/>
            <a:ext cx="9505950" cy="4087812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48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The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signatories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only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support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launch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introduction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process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, but do not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describe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commission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exactly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how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implementation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UBIs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should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take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place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.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But in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ANNEX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,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which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included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in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official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registered ECI,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general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principals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UBI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are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described</a:t>
            </a: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unconditional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, universal, individual and high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enough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to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ensure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a material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existence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and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participation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in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society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which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meets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society‘s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social and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cultural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standards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in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the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country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2000" b="1" i="1" dirty="0" err="1">
                <a:solidFill>
                  <a:srgbClr val="002060"/>
                </a:solidFill>
                <a:latin typeface="+mn-lt"/>
              </a:rPr>
              <a:t>concerned</a:t>
            </a:r>
            <a:r>
              <a:rPr lang="de-AT" altLang="de-DE" sz="2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(at least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above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the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at-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of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-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risk-threshold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according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the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EU-standards – 60%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of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the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respective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national median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net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equivalent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income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,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checked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by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a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basket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of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goods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 and </a:t>
            </a:r>
            <a:r>
              <a:rPr lang="de-AT" altLang="de-DE" sz="1000" b="1" i="1" dirty="0" err="1">
                <a:solidFill>
                  <a:srgbClr val="002060"/>
                </a:solidFill>
                <a:latin typeface="+mn-lt"/>
              </a:rPr>
              <a:t>services</a:t>
            </a:r>
            <a:r>
              <a:rPr lang="de-AT" altLang="de-DE" sz="1000" b="1" i="1" dirty="0">
                <a:solidFill>
                  <a:srgbClr val="002060"/>
                </a:solidFill>
                <a:latin typeface="+mn-lt"/>
              </a:rPr>
              <a:t>)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as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well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as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provisions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„Charter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Fundamental Rights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EU“ and „Treaty on European Union (TEU)“ and „Treaty on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Functioning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European Union (TFEU)“,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which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are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necessary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for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an UBI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implementation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.   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    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11268" name="Grafik 2">
            <a:extLst>
              <a:ext uri="{FF2B5EF4-FFF2-40B4-BE49-F238E27FC236}">
                <a16:creationId xmlns:a16="http://schemas.microsoft.com/office/drawing/2014/main" id="{E4C59F3D-5194-4BD3-9ED9-1F8EA83F5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7B8FEEBC-3B4B-44A1-893F-56B0AC9F3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A50692D7-CECB-4C72-9B99-0627F07F7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296988"/>
            <a:ext cx="9505950" cy="418623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48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Successful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initiative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if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citicens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‘ initiative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receives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at least 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1.000.000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signatures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and at least in 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7 countries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a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certain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treshold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(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which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is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given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in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ECI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rules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)</a:t>
            </a: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In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this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case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</a:p>
          <a:p>
            <a:pPr marL="457200" indent="-457200" eaLnBrk="1">
              <a:lnSpc>
                <a:spcPct val="93000"/>
              </a:lnSpc>
              <a:spcBef>
                <a:spcPts val="1425"/>
              </a:spcBef>
              <a:buSzPct val="100000"/>
              <a:buFontTx/>
              <a:buAutoNum type="alphaLcParenR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a „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Hearing“ at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European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Commission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and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at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European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Parliament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will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take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place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</a:p>
          <a:p>
            <a:pPr marL="457200" indent="-457200" eaLnBrk="1">
              <a:lnSpc>
                <a:spcPct val="93000"/>
              </a:lnSpc>
              <a:spcBef>
                <a:spcPts val="1425"/>
              </a:spcBef>
              <a:buSzPct val="100000"/>
              <a:buFontTx/>
              <a:buAutoNum type="alphaLcParenR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after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that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European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Commission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has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de-DE" sz="2000" dirty="0">
                <a:solidFill>
                  <a:srgbClr val="000000"/>
                </a:solidFill>
                <a:latin typeface="+mn-lt"/>
              </a:rPr>
              <a:t>explain in a justified manner </a:t>
            </a:r>
            <a:r>
              <a:rPr lang="en-US" altLang="de-DE" sz="2000" b="1" dirty="0">
                <a:solidFill>
                  <a:srgbClr val="000000"/>
                </a:solidFill>
                <a:latin typeface="+mn-lt"/>
              </a:rPr>
              <a:t>their legal and political conclusions</a:t>
            </a:r>
            <a:r>
              <a:rPr lang="en-US" altLang="de-DE" sz="2000" dirty="0">
                <a:solidFill>
                  <a:srgbClr val="000000"/>
                </a:solidFill>
                <a:latin typeface="+mn-lt"/>
              </a:rPr>
              <a:t> as well as their further action or the renunciation of further actions</a:t>
            </a: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marL="457200" indent="-457200" eaLnBrk="1">
              <a:lnSpc>
                <a:spcPct val="93000"/>
              </a:lnSpc>
              <a:spcBef>
                <a:spcPts val="1425"/>
              </a:spcBef>
              <a:buSzPct val="100000"/>
              <a:buFontTx/>
              <a:buAutoNum type="alphaLcParenR"/>
              <a:defRPr/>
            </a:pP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European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Parliament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can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support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ECI and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it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assesses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measures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European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Commission</a:t>
            </a: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13316" name="Grafik 2">
            <a:extLst>
              <a:ext uri="{FF2B5EF4-FFF2-40B4-BE49-F238E27FC236}">
                <a16:creationId xmlns:a16="http://schemas.microsoft.com/office/drawing/2014/main" id="{3902154C-DD15-4FDA-9A5D-0C05E2407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CA2540D9-6E57-4E7F-B5C2-1D9C0A6B5B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9AA02FF2-1283-4C2E-9780-EEBE4FD02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296988"/>
            <a:ext cx="9505950" cy="418623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48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b="1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At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moment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we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have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„National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Coordinators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“ in 25 countries</a:t>
            </a:r>
          </a:p>
          <a:p>
            <a:pPr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AT, BE, BG, CZ, DE, EE, FI, FR, EL, HR, HU, IE, IT, MT, LT, LU, LV, NL, PL, PT, RO, SK, SI, ES, SE</a:t>
            </a:r>
          </a:p>
          <a:p>
            <a:pPr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-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only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in Cyprus and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Denmark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„National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Coordinators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“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are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not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yet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available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.</a:t>
            </a:r>
          </a:p>
          <a:p>
            <a:pPr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But in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spite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this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,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we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got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/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get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signatures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from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all 27 Member States, </a:t>
            </a:r>
          </a:p>
          <a:p>
            <a:pPr algn="ctr"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3</a:t>
            </a:r>
            <a:r>
              <a:rPr lang="de-AT" altLang="de-DE" sz="2000" baseline="30000" dirty="0">
                <a:solidFill>
                  <a:srgbClr val="000000"/>
                </a:solidFill>
                <a:latin typeface="+mn-lt"/>
              </a:rPr>
              <a:t>rd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March 2021:</a:t>
            </a:r>
            <a:r>
              <a:rPr lang="de-AT" altLang="de-DE" sz="2000" b="1" dirty="0">
                <a:solidFill>
                  <a:srgbClr val="FF0000"/>
                </a:solidFill>
                <a:latin typeface="+mn-lt"/>
              </a:rPr>
              <a:t> 108 </a:t>
            </a:r>
            <a:r>
              <a:rPr lang="de-AT" altLang="de-DE" sz="2000" b="1" dirty="0" err="1">
                <a:solidFill>
                  <a:srgbClr val="FF0000"/>
                </a:solidFill>
                <a:latin typeface="+mn-lt"/>
              </a:rPr>
              <a:t>thousand</a:t>
            </a:r>
            <a:endParaRPr lang="de-AT" altLang="de-DE" sz="2000" b="1" dirty="0">
              <a:solidFill>
                <a:srgbClr val="FF0000"/>
              </a:solidFill>
              <a:latin typeface="+mn-lt"/>
            </a:endParaRPr>
          </a:p>
          <a:p>
            <a:pPr eaLnBrk="1">
              <a:lnSpc>
                <a:spcPct val="150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  <a:p>
            <a:pPr eaLnBrk="1">
              <a:lnSpc>
                <a:spcPct val="93000"/>
              </a:lnSpc>
              <a:spcBef>
                <a:spcPts val="1425"/>
              </a:spcBef>
              <a:buSzPct val="100000"/>
              <a:defRPr/>
            </a:pPr>
            <a:endParaRPr lang="de-AT" altLang="de-DE" sz="20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15364" name="Grafik 2">
            <a:extLst>
              <a:ext uri="{FF2B5EF4-FFF2-40B4-BE49-F238E27FC236}">
                <a16:creationId xmlns:a16="http://schemas.microsoft.com/office/drawing/2014/main" id="{5D8F1ABC-E4ED-4D36-BD0A-1EA44C9CF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CC45565F-4FC5-4BD0-80EF-228704476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17411" name="Text Box 2">
            <a:extLst>
              <a:ext uri="{FF2B5EF4-FFF2-40B4-BE49-F238E27FC236}">
                <a16:creationId xmlns:a16="http://schemas.microsoft.com/office/drawing/2014/main" id="{ADD8E8C8-793B-4F47-8A93-1DD48DA824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296988"/>
            <a:ext cx="9505950" cy="418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4840" rIns="0" bIns="0" anchor="ctr"/>
          <a:lstStyle>
            <a:lvl1pPr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spcBef>
                <a:spcPts val="11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spcBef>
                <a:spcPts val="28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150000"/>
              </a:lnSpc>
              <a:buClrTx/>
              <a:buFontTx/>
              <a:buNone/>
            </a:pPr>
            <a:r>
              <a:rPr lang="de-AT" altLang="de-DE" sz="2000" b="1" dirty="0">
                <a:solidFill>
                  <a:srgbClr val="FF0000"/>
                </a:solidFill>
              </a:rPr>
              <a:t>Top 13</a:t>
            </a:r>
          </a:p>
          <a:p>
            <a:pPr eaLnBrk="1">
              <a:lnSpc>
                <a:spcPct val="150000"/>
              </a:lnSpc>
              <a:buClrTx/>
              <a:buFontTx/>
              <a:buNone/>
            </a:pPr>
            <a:r>
              <a:rPr lang="de-AT" altLang="de-DE" sz="1100" dirty="0"/>
              <a:t>(3</a:t>
            </a:r>
            <a:r>
              <a:rPr lang="de-AT" altLang="de-DE" sz="1100" baseline="30000" dirty="0"/>
              <a:t>rd</a:t>
            </a:r>
            <a:r>
              <a:rPr lang="de-AT" altLang="de-DE" sz="1100" dirty="0"/>
              <a:t> March 2021)</a:t>
            </a:r>
          </a:p>
        </p:txBody>
      </p:sp>
      <p:pic>
        <p:nvPicPr>
          <p:cNvPr id="17412" name="Grafik 2">
            <a:extLst>
              <a:ext uri="{FF2B5EF4-FFF2-40B4-BE49-F238E27FC236}">
                <a16:creationId xmlns:a16="http://schemas.microsoft.com/office/drawing/2014/main" id="{2C5559D9-F3D6-4FAD-BB90-25F976B27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Group 2">
            <a:extLst>
              <a:ext uri="{FF2B5EF4-FFF2-40B4-BE49-F238E27FC236}">
                <a16:creationId xmlns:a16="http://schemas.microsoft.com/office/drawing/2014/main" id="{4079A8E7-232D-4CED-B44D-9A396F5C68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518182"/>
              </p:ext>
            </p:extLst>
          </p:nvPr>
        </p:nvGraphicFramePr>
        <p:xfrm>
          <a:off x="3095625" y="1290638"/>
          <a:ext cx="6481764" cy="4186238"/>
        </p:xfrm>
        <a:graphic>
          <a:graphicData uri="http://schemas.openxmlformats.org/drawingml/2006/table">
            <a:tbl>
              <a:tblPr/>
              <a:tblGrid>
                <a:gridCol w="2159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23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9017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Country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% (</a:t>
                      </a:r>
                      <a:r>
                        <a:rPr kumimoji="0" lang="de-AT" altLang="de-DE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rounded</a:t>
                      </a:r>
                      <a:r>
                        <a:rPr kumimoji="0" lang="de-AT" altLang="de-D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)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Count (</a:t>
                      </a:r>
                      <a:r>
                        <a:rPr kumimoji="0" lang="de-AT" altLang="de-DE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rounded</a:t>
                      </a:r>
                      <a:r>
                        <a:rPr kumimoji="0" lang="de-AT" altLang="de-D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)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017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Slovenia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111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6200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017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Latvia</a:t>
                      </a:r>
                      <a:endParaRPr kumimoji="0" lang="de-AT" alt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</a:endParaRP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52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2900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9017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Greece</a:t>
                      </a:r>
                      <a:endParaRPr kumimoji="0" lang="de-AT" alt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</a:endParaRP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50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7400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017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Estonia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43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2100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9017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Germany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41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27900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017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Spain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39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16400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9017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Hungary</a:t>
                      </a:r>
                      <a:endParaRPr kumimoji="0" lang="de-AT" alt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</a:endParaRP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34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5000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017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Bulgaria</a:t>
                      </a:r>
                      <a:endParaRPr kumimoji="0" lang="de-AT" alt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</a:endParaRP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31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3700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9017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Netherland</a:t>
                      </a:r>
                      <a:endParaRPr kumimoji="0" lang="de-AT" alt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</a:endParaRP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26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5300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9017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Italy</a:t>
                      </a:r>
                      <a:endParaRPr kumimoji="0" lang="de-AT" alt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</a:endParaRP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21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11400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9017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Portugal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15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2300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9017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France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14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7800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167897"/>
                  </a:ext>
                </a:extLst>
              </a:tr>
              <a:tr h="299017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Austria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14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de-AT" alt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  1800</a:t>
                      </a:r>
                    </a:p>
                  </a:txBody>
                  <a:tcPr marL="90014" marR="90014" marT="46807" marB="46807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081AB798-3122-4075-8D71-6420AB6B0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-31750"/>
            <a:ext cx="96710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3204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European Citizens‘ Initiative</a:t>
            </a:r>
          </a:p>
          <a:p>
            <a:pPr algn="ctr" eaLnBrk="1">
              <a:lnSpc>
                <a:spcPct val="93000"/>
              </a:lnSpc>
              <a:buSzPct val="100000"/>
              <a:defRPr/>
            </a:pP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„Start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Unconditional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Basic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Incomes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throughout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de-AT" altLang="de-DE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EU“</a:t>
            </a:r>
          </a:p>
        </p:txBody>
      </p:sp>
      <p:sp>
        <p:nvSpPr>
          <p:cNvPr id="17411" name="Text Box 2">
            <a:extLst>
              <a:ext uri="{FF2B5EF4-FFF2-40B4-BE49-F238E27FC236}">
                <a16:creationId xmlns:a16="http://schemas.microsoft.com/office/drawing/2014/main" id="{422CCDEB-00C4-47FE-A512-3FD1AE6151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296988"/>
            <a:ext cx="9505950" cy="418623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4840" rIns="0" bIns="0" anchor="ctr"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150000"/>
              </a:lnSpc>
              <a:spcBef>
                <a:spcPts val="1425"/>
              </a:spcBef>
              <a:buClrTx/>
              <a:buFontTx/>
              <a:buNone/>
              <a:defRPr/>
            </a:pPr>
            <a:r>
              <a:rPr lang="de-AT" altLang="de-DE" sz="2000" b="1" dirty="0">
                <a:solidFill>
                  <a:schemeClr val="tx1"/>
                </a:solidFill>
              </a:rPr>
              <a:t>Milestones and </a:t>
            </a:r>
            <a:r>
              <a:rPr lang="de-AT" altLang="de-DE" sz="2000" b="1" dirty="0" err="1">
                <a:solidFill>
                  <a:schemeClr val="tx1"/>
                </a:solidFill>
              </a:rPr>
              <a:t>meetings</a:t>
            </a:r>
            <a:endParaRPr lang="de-AT" altLang="de-DE" sz="2000" b="1" dirty="0">
              <a:solidFill>
                <a:schemeClr val="tx1"/>
              </a:solidFill>
            </a:endParaRPr>
          </a:p>
          <a:p>
            <a:pPr eaLnBrk="1">
              <a:lnSpc>
                <a:spcPct val="150000"/>
              </a:lnSpc>
              <a:spcBef>
                <a:spcPts val="1425"/>
              </a:spcBef>
              <a:buClrTx/>
              <a:buFontTx/>
              <a:buNone/>
              <a:defRPr/>
            </a:pPr>
            <a:r>
              <a:rPr lang="de-AT" sz="1100" dirty="0">
                <a:solidFill>
                  <a:srgbClr val="000000"/>
                </a:solidFill>
                <a:latin typeface="Arial Nova Cond, sans-serif"/>
              </a:rPr>
              <a:t>		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25</a:t>
            </a:r>
            <a:r>
              <a:rPr lang="en-US" sz="2000" baseline="30000" dirty="0">
                <a:solidFill>
                  <a:srgbClr val="000000"/>
                </a:solidFill>
                <a:latin typeface="+mn-lt"/>
              </a:rPr>
              <a:t>th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September 2020 – Start</a:t>
            </a:r>
          </a:p>
          <a:p>
            <a:pPr>
              <a:defRPr/>
            </a:pPr>
            <a:r>
              <a:rPr lang="en-US" sz="1000" dirty="0">
                <a:solidFill>
                  <a:srgbClr val="000000"/>
                </a:solidFill>
                <a:latin typeface="+mn-lt"/>
              </a:rPr>
              <a:t>	</a:t>
            </a:r>
          </a:p>
          <a:p>
            <a:pPr>
              <a:defRPr/>
            </a:pPr>
            <a:r>
              <a:rPr lang="en-US" sz="1000" dirty="0">
                <a:solidFill>
                  <a:srgbClr val="000000"/>
                </a:solidFill>
                <a:latin typeface="+mn-lt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	10</a:t>
            </a:r>
            <a:r>
              <a:rPr lang="en-US" sz="2000" baseline="30000" dirty="0">
                <a:solidFill>
                  <a:srgbClr val="000000"/>
                </a:solidFill>
                <a:latin typeface="+mn-lt"/>
              </a:rPr>
              <a:t>th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 December 2020 – Human Rights Day</a:t>
            </a:r>
          </a:p>
          <a:p>
            <a:pPr>
              <a:defRPr/>
            </a:pPr>
            <a:r>
              <a:rPr lang="en-US" sz="1000" dirty="0">
                <a:solidFill>
                  <a:srgbClr val="000000"/>
                </a:solidFill>
                <a:latin typeface="+mn-lt"/>
              </a:rPr>
              <a:t>	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latin typeface="+mn-lt"/>
              </a:rPr>
              <a:t>		1</a:t>
            </a:r>
            <a:r>
              <a:rPr lang="en-US" sz="2000" baseline="30000" dirty="0">
                <a:solidFill>
                  <a:srgbClr val="000000"/>
                </a:solidFill>
                <a:latin typeface="+mn-lt"/>
              </a:rPr>
              <a:t>st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May 2021 – Basic Income Day</a:t>
            </a:r>
          </a:p>
          <a:p>
            <a:pPr>
              <a:defRPr/>
            </a:pPr>
            <a:endParaRPr lang="en-US" sz="1000" dirty="0">
              <a:solidFill>
                <a:srgbClr val="000000"/>
              </a:solidFill>
              <a:latin typeface="+mn-lt"/>
            </a:endParaRPr>
          </a:p>
          <a:p>
            <a:pPr>
              <a:defRPr/>
            </a:pPr>
            <a:r>
              <a:rPr lang="en-US" sz="1000" dirty="0">
                <a:solidFill>
                  <a:srgbClr val="000000"/>
                </a:solidFill>
                <a:latin typeface="+mn-lt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	9</a:t>
            </a:r>
            <a:r>
              <a:rPr lang="en-US" sz="2000" baseline="30000" dirty="0">
                <a:solidFill>
                  <a:srgbClr val="000000"/>
                </a:solidFill>
                <a:latin typeface="+mn-lt"/>
              </a:rPr>
              <a:t>th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May 2021 – Europe Day</a:t>
            </a:r>
          </a:p>
          <a:p>
            <a:pPr>
              <a:defRPr/>
            </a:pPr>
            <a:r>
              <a:rPr lang="en-US" sz="1000" dirty="0">
                <a:solidFill>
                  <a:srgbClr val="000000"/>
                </a:solidFill>
                <a:latin typeface="+mn-lt"/>
              </a:rPr>
              <a:t>	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latin typeface="+mn-lt"/>
              </a:rPr>
              <a:t>		20</a:t>
            </a:r>
            <a:r>
              <a:rPr lang="en-US" sz="2000" baseline="30000" dirty="0">
                <a:solidFill>
                  <a:srgbClr val="000000"/>
                </a:solidFill>
                <a:latin typeface="+mn-lt"/>
              </a:rPr>
              <a:t>th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to 26</a:t>
            </a:r>
            <a:r>
              <a:rPr lang="en-US" sz="2000" baseline="30000" dirty="0">
                <a:solidFill>
                  <a:srgbClr val="000000"/>
                </a:solidFill>
                <a:latin typeface="+mn-lt"/>
              </a:rPr>
              <a:t>th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September 2021 – 14</a:t>
            </a:r>
            <a:r>
              <a:rPr lang="en-US" sz="2000" baseline="30000" dirty="0">
                <a:solidFill>
                  <a:srgbClr val="000000"/>
                </a:solidFill>
                <a:latin typeface="+mn-lt"/>
              </a:rPr>
              <a:t>th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International Basic Income Week</a:t>
            </a:r>
          </a:p>
          <a:p>
            <a:pPr>
              <a:defRPr/>
            </a:pPr>
            <a:endParaRPr lang="en-US" sz="2000" dirty="0">
              <a:solidFill>
                <a:srgbClr val="000000"/>
              </a:solidFill>
              <a:latin typeface="+mn-lt"/>
            </a:endParaRPr>
          </a:p>
          <a:p>
            <a:pPr algn="r">
              <a:defRPr/>
            </a:pPr>
            <a:r>
              <a:rPr lang="en-US" sz="2000" dirty="0">
                <a:solidFill>
                  <a:srgbClr val="000000"/>
                </a:solidFill>
                <a:latin typeface="+mn-lt"/>
              </a:rPr>
              <a:t>						</a:t>
            </a:r>
            <a:r>
              <a:rPr lang="en-US" sz="2000" b="1" dirty="0">
                <a:solidFill>
                  <a:srgbClr val="000000"/>
                </a:solidFill>
                <a:latin typeface="+mn-lt"/>
              </a:rPr>
              <a:t>bi-monthly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: European coordination meetings (ECMs)	</a:t>
            </a:r>
            <a:r>
              <a:rPr lang="en-US" sz="2000" b="1" dirty="0">
                <a:solidFill>
                  <a:srgbClr val="000000"/>
                </a:solidFill>
                <a:latin typeface="+mn-lt"/>
              </a:rPr>
              <a:t>	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regularly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: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meetings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ECI </a:t>
            </a:r>
            <a:r>
              <a:rPr lang="de-AT" altLang="de-DE" sz="2000" dirty="0" err="1">
                <a:solidFill>
                  <a:srgbClr val="000000"/>
                </a:solidFill>
                <a:latin typeface="+mn-lt"/>
              </a:rPr>
              <a:t>Coordination</a:t>
            </a:r>
            <a:r>
              <a:rPr lang="de-AT" altLang="de-DE" sz="2000" dirty="0">
                <a:solidFill>
                  <a:srgbClr val="000000"/>
                </a:solidFill>
                <a:latin typeface="+mn-lt"/>
              </a:rPr>
              <a:t> Team (ECT) </a:t>
            </a:r>
          </a:p>
          <a:p>
            <a:pPr algn="r">
              <a:defRPr/>
            </a:pP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meetings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/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contact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to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AT" altLang="de-DE" sz="2000" b="1" dirty="0" err="1">
                <a:solidFill>
                  <a:srgbClr val="000000"/>
                </a:solidFill>
                <a:latin typeface="+mn-lt"/>
              </a:rPr>
              <a:t>other</a:t>
            </a:r>
            <a:r>
              <a:rPr lang="de-AT" altLang="de-DE" sz="2000" b="1" dirty="0">
                <a:solidFill>
                  <a:srgbClr val="000000"/>
                </a:solidFill>
                <a:latin typeface="+mn-lt"/>
              </a:rPr>
              <a:t> ECI-Teams and European NGOs  </a:t>
            </a:r>
          </a:p>
        </p:txBody>
      </p:sp>
      <p:pic>
        <p:nvPicPr>
          <p:cNvPr id="19460" name="Grafik 2">
            <a:extLst>
              <a:ext uri="{FF2B5EF4-FFF2-40B4-BE49-F238E27FC236}">
                <a16:creationId xmlns:a16="http://schemas.microsoft.com/office/drawing/2014/main" id="{076FDF7E-4698-47E1-A1DB-194D595E5C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"/>
            <a:ext cx="103981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de-DE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de-DE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1335</Words>
  <Application>Microsoft Office PowerPoint</Application>
  <PresentationFormat>Benutzerdefiniert</PresentationFormat>
  <Paragraphs>229</Paragraphs>
  <Slides>14</Slides>
  <Notes>14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1" baseType="lpstr">
      <vt:lpstr>Arial</vt:lpstr>
      <vt:lpstr>Arial</vt:lpstr>
      <vt:lpstr>Arial Nova Cond, sans-serif</vt:lpstr>
      <vt:lpstr>Calibri</vt:lpstr>
      <vt:lpstr>Times New Roman</vt:lpstr>
      <vt:lpstr>Verdana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European Citizens´Initiative</dc:title>
  <dc:creator>Ronald Blaschke</dc:creator>
  <cp:lastModifiedBy>rblaschke@aol.com</cp:lastModifiedBy>
  <cp:revision>65</cp:revision>
  <cp:lastPrinted>2020-09-22T08:30:34Z</cp:lastPrinted>
  <dcterms:created xsi:type="dcterms:W3CDTF">2020-09-20T10:13:52Z</dcterms:created>
  <dcterms:modified xsi:type="dcterms:W3CDTF">2021-03-03T18:51:08Z</dcterms:modified>
</cp:coreProperties>
</file>