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4" r:id="rId7"/>
    <p:sldId id="272" r:id="rId8"/>
    <p:sldId id="274" r:id="rId9"/>
    <p:sldId id="279" r:id="rId10"/>
    <p:sldId id="275" r:id="rId11"/>
    <p:sldId id="276" r:id="rId12"/>
    <p:sldId id="278" r:id="rId13"/>
    <p:sldId id="27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000"/>
    <a:srgbClr val="1A7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2000" dirty="0">
                <a:solidFill>
                  <a:srgbClr val="880000"/>
                </a:solidFill>
                <a:latin typeface="Arial Black" panose="020B0A04020102020204" pitchFamily="34" charset="0"/>
              </a:rPr>
              <a:t>Derzeitige BIP-Verteilung pro Kopf und Monat € 3.630,-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BIP pro Kopf und Monat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19-49BB-A71B-4046FEC65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19-49BB-A71B-4046FEC65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19-49BB-A71B-4046FEC659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19-49BB-A71B-4046FEC659C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EE-4068-A376-E21F71787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419-49BB-A71B-4046FEC659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Tabelle1!$A$2:$A$7</c:f>
              <c:strCache>
                <c:ptCount val="5"/>
                <c:pt idx="0">
                  <c:v>SV-Beiträge</c:v>
                </c:pt>
                <c:pt idx="1">
                  <c:v>Einkommenssteuer</c:v>
                </c:pt>
                <c:pt idx="2">
                  <c:v>Vermögenssteuern</c:v>
                </c:pt>
                <c:pt idx="3">
                  <c:v>Konsumsteuern</c:v>
                </c:pt>
                <c:pt idx="4">
                  <c:v>Privateinkommen verbleibend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533.5</c:v>
                </c:pt>
                <c:pt idx="1">
                  <c:v>491</c:v>
                </c:pt>
                <c:pt idx="2">
                  <c:v>1</c:v>
                </c:pt>
                <c:pt idx="3">
                  <c:v>509</c:v>
                </c:pt>
                <c:pt idx="4">
                  <c:v>2095.5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E-4068-A376-E21F7178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de-AT" sz="2000" b="0" i="0" u="none" strike="noStrike" kern="1200" spc="0" baseline="0" dirty="0">
                <a:solidFill>
                  <a:srgbClr val="88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de-AT" sz="2000" b="0" i="0" u="none" strike="noStrike" kern="1200" spc="0" baseline="0" dirty="0">
                <a:solidFill>
                  <a:srgbClr val="880000"/>
                </a:solidFill>
                <a:latin typeface="Arial Black" panose="020B0A04020102020204" pitchFamily="34" charset="0"/>
                <a:ea typeface="+mn-ea"/>
                <a:cs typeface="+mn-cs"/>
              </a:rPr>
              <a:t>Derzeitige BIP-Verwendung pro Kopf und Monat € 3.630,-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de-AT" sz="2000" b="0" i="0" u="none" strike="noStrike" kern="1200" spc="0" baseline="0" dirty="0">
              <a:solidFill>
                <a:srgbClr val="88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BIP pro Kopf und Monat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19-49BB-A71B-4046FEC659C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19-49BB-A71B-4046FEC659C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19-49BB-A71B-4046FEC659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19-49BB-A71B-4046FEC659C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EE-4068-A376-E21F71787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419-49BB-A71B-4046FEC659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Tabelle1!$A$2:$A$5</c:f>
              <c:strCache>
                <c:ptCount val="3"/>
                <c:pt idx="0">
                  <c:v>Transferzahlungen</c:v>
                </c:pt>
                <c:pt idx="1">
                  <c:v>staatliche Aufgaben</c:v>
                </c:pt>
                <c:pt idx="2">
                  <c:v>Privateinkommen verbleibend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1016.5</c:v>
                </c:pt>
                <c:pt idx="1">
                  <c:v>518</c:v>
                </c:pt>
                <c:pt idx="2">
                  <c:v>2095.5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E-4068-A376-E21F7178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de-AT" sz="2000" b="0" i="0" u="none" strike="noStrike" kern="1200" spc="0" baseline="0" dirty="0">
                <a:solidFill>
                  <a:srgbClr val="88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de-AT" sz="2000" b="0" i="0" u="none" strike="noStrike" kern="1200" spc="0" baseline="0" dirty="0">
                <a:solidFill>
                  <a:srgbClr val="880000"/>
                </a:solidFill>
                <a:latin typeface="Arial Black" panose="020B0A04020102020204" pitchFamily="34" charset="0"/>
                <a:ea typeface="+mn-ea"/>
                <a:cs typeface="+mn-cs"/>
              </a:rPr>
              <a:t>BIP-Verwendung mit einem BGE € 1400/700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de-AT" sz="2000" b="0" i="0" u="none" strike="noStrike" kern="1200" spc="0" baseline="0" dirty="0">
              <a:solidFill>
                <a:srgbClr val="88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BIP pro Kopf und Monat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19-49BB-A71B-4046FEC659C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19-49BB-A71B-4046FEC659C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19-49BB-A71B-4046FEC659C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19-49BB-A71B-4046FEC659C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EE-4068-A376-E21F71787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419-49BB-A71B-4046FEC659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4"/>
                <c:pt idx="0">
                  <c:v>Transferzahlungen</c:v>
                </c:pt>
                <c:pt idx="1">
                  <c:v>staatliche Aufgaben</c:v>
                </c:pt>
                <c:pt idx="2">
                  <c:v>BGE</c:v>
                </c:pt>
                <c:pt idx="3">
                  <c:v>Privateinkommen verbleibend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508</c:v>
                </c:pt>
                <c:pt idx="1">
                  <c:v>518</c:v>
                </c:pt>
                <c:pt idx="2">
                  <c:v>1300</c:v>
                </c:pt>
                <c:pt idx="3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E-4068-A376-E21F7178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de-AT" sz="2000" b="0" i="0" u="none" strike="noStrike" kern="1200" spc="0" baseline="0" dirty="0">
                <a:solidFill>
                  <a:srgbClr val="88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de-AT" sz="2000" b="0" i="0" u="none" strike="noStrike" kern="1200" spc="0" baseline="0" dirty="0">
                <a:solidFill>
                  <a:srgbClr val="880000"/>
                </a:solidFill>
                <a:latin typeface="Arial Black" panose="020B0A04020102020204" pitchFamily="34" charset="0"/>
                <a:ea typeface="+mn-ea"/>
                <a:cs typeface="+mn-cs"/>
              </a:rPr>
              <a:t>Finanzierungsszenario eines BGE € 1400/700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de-AT" sz="2000" b="0" i="0" u="none" strike="noStrike" kern="1200" spc="0" baseline="0" dirty="0">
              <a:solidFill>
                <a:srgbClr val="88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BIP pro Kopf und Monat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19-49BB-A71B-4046FEC659C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19-49BB-A71B-4046FEC659C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19-49BB-A71B-4046FEC659C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19-49BB-A71B-4046FEC659C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EE-4068-A376-E21F71787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419-49BB-A71B-4046FEC659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4"/>
                <c:pt idx="0">
                  <c:v>Einkommenssteuer</c:v>
                </c:pt>
                <c:pt idx="1">
                  <c:v>Vermögenssteuer</c:v>
                </c:pt>
                <c:pt idx="2">
                  <c:v>CO2-/Konsumsteuer</c:v>
                </c:pt>
                <c:pt idx="3">
                  <c:v>Privateinkommen verbleibend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1089</c:v>
                </c:pt>
                <c:pt idx="1">
                  <c:v>148</c:v>
                </c:pt>
                <c:pt idx="2">
                  <c:v>1089</c:v>
                </c:pt>
                <c:pt idx="3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E-4068-A376-E21F7178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de-AT" sz="2000" b="0" i="0" u="none" strike="noStrike" kern="1200" spc="0" baseline="0" dirty="0" smtClean="0">
                <a:solidFill>
                  <a:srgbClr val="88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de-AT" sz="2000" b="0" i="0" u="none" strike="noStrike" kern="1200" spc="0" baseline="0" dirty="0">
                <a:solidFill>
                  <a:srgbClr val="880000"/>
                </a:solidFill>
                <a:latin typeface="Arial Black" panose="020B0A04020102020204" pitchFamily="34" charset="0"/>
                <a:ea typeface="+mn-ea"/>
                <a:cs typeface="+mn-cs"/>
              </a:rPr>
              <a:t>Bezogen auf das gesamte BIP € 386,09 Mrd.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de-AT" sz="2000" b="0" i="0" u="none" strike="noStrike" kern="1200" spc="0" baseline="0" dirty="0" smtClean="0">
              <a:solidFill>
                <a:srgbClr val="88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BIP pro Kopf und Monat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19-49BB-A71B-4046FEC659C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19-49BB-A71B-4046FEC659C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19-49BB-A71B-4046FEC659C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19-49BB-A71B-4046FEC659C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EE-4068-A376-E21F71787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419-49BB-A71B-4046FEC659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4"/>
                <c:pt idx="0">
                  <c:v>Einkommenssteuer</c:v>
                </c:pt>
                <c:pt idx="1">
                  <c:v>Vermögenssteuer</c:v>
                </c:pt>
                <c:pt idx="2">
                  <c:v>CO2-/Konsumsteuer</c:v>
                </c:pt>
                <c:pt idx="3">
                  <c:v>Privateinkommen verbleibend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115.83</c:v>
                </c:pt>
                <c:pt idx="1">
                  <c:v>15.74</c:v>
                </c:pt>
                <c:pt idx="2">
                  <c:v>115.83</c:v>
                </c:pt>
                <c:pt idx="3">
                  <c:v>138.69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E-4068-A376-E21F7178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95DC6-41CB-44AF-B2D4-FFEE1DB82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21D77A-7E22-4AF5-BCCE-99BB987FE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387355-8F8D-4952-A7A0-F5450CDB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2AD8C2-CC25-423A-847C-764ECA99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09DE34-4C41-4077-AEB3-C0440D0C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7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07A05-0E11-40CB-BCAF-ED0A338E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B4F121-766B-499A-8B82-C4B54DAAB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7710E-9E49-4130-93A9-8BBEC46B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39723C-2DCE-4E93-BA83-F6A60051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CDA07F-CA27-4E8B-A2C9-773F967D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917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8E0597-867C-4AB5-98F5-5C797C06B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DC5942-574F-4002-A176-274283FB5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37CD0C-8645-4113-AA8C-AAA30E1C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DC934-58B9-41A5-A7DE-E8C1D76C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54B6D7-4363-4199-B59A-B37784D7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519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0B7A8-1051-49CA-9C95-97A571F5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9674AB-D840-44F4-9FF6-23D7B5EDF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F3B576-4A42-44E6-808E-5EA20801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AE8898-56E0-41AA-A95B-7B26D9D6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9E5EE4-7FDD-4517-A17A-59EB5027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62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4EE9A-7835-449E-818E-D9A499F1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6C3A3E-2680-4D59-B8C3-F5313072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579C41-E3E4-478B-A73A-7981FD99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69C3F9-9D00-4FA7-B792-3FAC9D86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E500A-E81D-4490-8060-F380859F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492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3FBEA-455D-4240-BB03-D9ABC208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71A7E3-203A-4463-905A-10705192C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F72A1B-D0AB-4167-8927-5E68F500E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EBE895-92AD-49D3-8DCF-397AE60E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FFDA76-F307-48BF-BD60-42352AD3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501DEA-B683-4067-A20E-9B587613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93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21DCC-2BCC-4632-99A3-9543429D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C1D1E8-74DE-4D67-91C0-21F5C80E8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E3D3E3-7951-42A6-A351-035D8A3E3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3169E8-5044-4C40-A4BF-A6AE25E3A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F53D30-467A-401D-BB89-1B8626660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D6C85A-74AB-4FCF-B274-F8EDA728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983517-AA58-4890-BFA6-BA5BA308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B69BE1-95A6-471D-9EF4-095EA67E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59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D98C1-7919-457E-AA8F-E221F422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2045CB-3142-4D67-BBD9-A8ED23A8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71E17A-8517-4670-907C-4437E2CD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E07F6B-7C2A-4085-9F4A-033291E6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151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A30726-5AB7-4FC0-A8B3-8ADC1D49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078FA6-AB20-4FB6-AA87-8924159F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83666F-18CB-4869-AC9D-6DB5414F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569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36F7-762E-484A-B31A-5B229926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7EA7ED-A025-43BC-B3F9-6220280A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EF998F-D960-4D19-94C6-C50FDD99B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0721DC-C6D1-43F3-A45F-BF35FE5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29F1E4-B8E9-42A0-9907-688A6CE1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69D3E2-8000-4827-8B1D-CC4E7A2C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869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12E77-BEA8-4B91-8365-2F1B573A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2E0380-B03C-4317-B7B3-C1B447758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F43728-2ECB-4BC2-AAC9-125C052D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332DD2-1ACC-4C6B-A34F-1E848C3F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CFF38F-5B08-40A1-A334-F66DD4E6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5B0874-3591-49BC-948B-873544F8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319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85A80C-C716-40BF-8ABF-9B88CCE3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BF5E6F-49D5-4884-A76F-B5E03130B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921A51-ED5C-4DEE-A211-C2097A371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3E6B1-AAD5-4D8A-B810-299DEA82BEB9}" type="datetimeFigureOut">
              <a:rPr lang="de-AT" smtClean="0"/>
              <a:t>09.07.2019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8D9B50-C8E7-499B-B88A-4787D2D97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B87D72-4050-4043-8CF9-E56A29CFB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D787-DF6E-453D-AB65-6D9AD6CE13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103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2A589DF-5727-4FD2-AFCA-3C2AB4BF3FDA}"/>
              </a:ext>
            </a:extLst>
          </p:cNvPr>
          <p:cNvSpPr txBox="1"/>
          <p:nvPr/>
        </p:nvSpPr>
        <p:spPr>
          <a:xfrm>
            <a:off x="8314661" y="5420947"/>
            <a:ext cx="315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4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Martin Diendorfer</a:t>
            </a:r>
            <a:br>
              <a:rPr lang="de-AT" sz="24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sz="24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11. Juli 2019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AF4E37-1A11-457C-B183-E0005C1C8F86}"/>
              </a:ext>
            </a:extLst>
          </p:cNvPr>
          <p:cNvSpPr txBox="1"/>
          <p:nvPr/>
        </p:nvSpPr>
        <p:spPr>
          <a:xfrm>
            <a:off x="691117" y="2767280"/>
            <a:ext cx="10774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>
                <a:solidFill>
                  <a:srgbClr val="1A733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Bedingungsloses Grundeinkommen</a:t>
            </a:r>
            <a:br>
              <a:rPr lang="de-AT" sz="4000" dirty="0">
                <a:solidFill>
                  <a:srgbClr val="1A733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sz="4000" dirty="0">
                <a:solidFill>
                  <a:srgbClr val="1A733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 Zeiten des Klimawandels</a:t>
            </a:r>
          </a:p>
        </p:txBody>
      </p:sp>
      <p:pic>
        <p:nvPicPr>
          <p:cNvPr id="6" name="Grafik 5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id="{7623F4C3-F426-465E-8CD1-8EE6E5052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9" y="829341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4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08068EF-5957-4688-A3AB-3E769CA83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5839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92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08068EF-5957-4688-A3AB-3E769CA83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5391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50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08068EF-5957-4688-A3AB-3E769CA83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7595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29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86E9333-D7F3-4BD9-9137-6FCB0FDABFB8}"/>
              </a:ext>
            </a:extLst>
          </p:cNvPr>
          <p:cNvSpPr txBox="1"/>
          <p:nvPr/>
        </p:nvSpPr>
        <p:spPr>
          <a:xfrm>
            <a:off x="3633467" y="432787"/>
            <a:ext cx="492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6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Zusammenfassung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8B6135-A85E-4FAA-B5F4-E8EFBDDA90CD}"/>
              </a:ext>
            </a:extLst>
          </p:cNvPr>
          <p:cNvSpPr txBox="1"/>
          <p:nvPr/>
        </p:nvSpPr>
        <p:spPr>
          <a:xfrm>
            <a:off x="731245" y="1264511"/>
            <a:ext cx="10353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Die ungerechte doppelte Besteuerung von Arbeit wird durch</a:t>
            </a:r>
            <a:b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eine einheitliche, progressive Besteuerung aller Einkommens-</a:t>
            </a:r>
            <a:b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arten ersetzt. Die Belastung von Arbeitseinkommen sinkt, die</a:t>
            </a:r>
            <a:b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Belastung von Kapitaleinkommen steigt.</a:t>
            </a:r>
            <a:endParaRPr lang="de-AT" sz="2800" b="1" dirty="0">
              <a:solidFill>
                <a:srgbClr val="1A7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10AAE5-645A-4461-B550-DE5854B27458}"/>
              </a:ext>
            </a:extLst>
          </p:cNvPr>
          <p:cNvSpPr txBox="1"/>
          <p:nvPr/>
        </p:nvSpPr>
        <p:spPr>
          <a:xfrm>
            <a:off x="731245" y="3265786"/>
            <a:ext cx="10353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Mehrwertsteuer und andere Konsumsteuern werden durch</a:t>
            </a:r>
            <a:br>
              <a:rPr lang="de-AT" sz="28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ein CO2-basiertes Konsumsteuersystem ersetzt. Ökologisches</a:t>
            </a:r>
            <a:br>
              <a:rPr lang="de-AT" sz="28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Konsumverhalten wird belohnt. Ökologiefeindliche Produkte </a:t>
            </a:r>
            <a:br>
              <a:rPr lang="de-AT" sz="28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werden massiv teurer und daher schwer verkäuflich.</a:t>
            </a:r>
            <a:endParaRPr lang="de-AT" sz="2800" b="1" dirty="0">
              <a:solidFill>
                <a:srgbClr val="8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AD7DB6-F599-4AEE-AC8C-77A8B2548B7C}"/>
              </a:ext>
            </a:extLst>
          </p:cNvPr>
          <p:cNvSpPr txBox="1"/>
          <p:nvPr/>
        </p:nvSpPr>
        <p:spPr>
          <a:xfrm>
            <a:off x="731245" y="5267061"/>
            <a:ext cx="10353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Die Ausgeglichenheit zwischen Einkommens- und Konsum-</a:t>
            </a:r>
            <a:b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2800" dirty="0" err="1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besteuerung</a:t>
            </a:r>
            <a:r>
              <a:rPr lang="de-AT" sz="28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minimiert den Anreiz für Steuerhinterziehungen.</a:t>
            </a:r>
            <a:endParaRPr lang="de-AT" sz="2800" b="1" dirty="0">
              <a:solidFill>
                <a:srgbClr val="1A7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6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59E445-5199-4DF3-B961-C837CF5F1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47" y="1264168"/>
            <a:ext cx="4882706" cy="47563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BFA0320-F8F7-4C85-8255-C7A8D3F0D84E}"/>
              </a:ext>
            </a:extLst>
          </p:cNvPr>
          <p:cNvSpPr txBox="1"/>
          <p:nvPr/>
        </p:nvSpPr>
        <p:spPr>
          <a:xfrm>
            <a:off x="543697" y="617837"/>
            <a:ext cx="448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Planetare Grenzen: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4FADB8-7E47-4041-B263-63811525E906}"/>
              </a:ext>
            </a:extLst>
          </p:cNvPr>
          <p:cNvSpPr txBox="1"/>
          <p:nvPr/>
        </p:nvSpPr>
        <p:spPr>
          <a:xfrm>
            <a:off x="7145079" y="6081823"/>
            <a:ext cx="561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rgbClr val="880000"/>
                </a:solidFill>
                <a:latin typeface="Arial Black" panose="020B0A04020102020204" pitchFamily="34" charset="0"/>
              </a:rPr>
              <a:t>Quelle: </a:t>
            </a:r>
            <a:endParaRPr lang="en-US" sz="1400" dirty="0">
              <a:solidFill>
                <a:srgbClr val="880000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880000"/>
                </a:solidFill>
                <a:latin typeface="Arial Black" panose="020B0A04020102020204" pitchFamily="34" charset="0"/>
              </a:rPr>
              <a:t>Potsdam Institute for Climate Impact Research</a:t>
            </a:r>
          </a:p>
        </p:txBody>
      </p:sp>
    </p:spTree>
    <p:extLst>
      <p:ext uri="{BB962C8B-B14F-4D97-AF65-F5344CB8AC3E}">
        <p14:creationId xmlns:p14="http://schemas.microsoft.com/office/powerpoint/2010/main" val="190562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28CCCE41-3441-415B-AD85-DF48005D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32" y="1095399"/>
            <a:ext cx="7962135" cy="514476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5C1538E-5939-4D18-B94F-6F87B60BD19C}"/>
              </a:ext>
            </a:extLst>
          </p:cNvPr>
          <p:cNvSpPr txBox="1"/>
          <p:nvPr/>
        </p:nvSpPr>
        <p:spPr>
          <a:xfrm>
            <a:off x="543697" y="617837"/>
            <a:ext cx="8794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err="1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Overshot</a:t>
            </a:r>
            <a:r>
              <a:rPr lang="de-AT" sz="32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de-AT" sz="3200" dirty="0" err="1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day</a:t>
            </a:r>
            <a:r>
              <a:rPr lang="de-AT" sz="32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– Erschöpfungstag 2018: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00C10F-6952-4D0A-B2C8-7CA727B57DDC}"/>
              </a:ext>
            </a:extLst>
          </p:cNvPr>
          <p:cNvSpPr txBox="1"/>
          <p:nvPr/>
        </p:nvSpPr>
        <p:spPr>
          <a:xfrm>
            <a:off x="7942521" y="6081823"/>
            <a:ext cx="341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880000"/>
                </a:solidFill>
                <a:latin typeface="Arial Black" panose="020B0A04020102020204" pitchFamily="34" charset="0"/>
              </a:rPr>
              <a:t>Quelle: Global Footprint Network</a:t>
            </a:r>
          </a:p>
        </p:txBody>
      </p:sp>
    </p:spTree>
    <p:extLst>
      <p:ext uri="{BB962C8B-B14F-4D97-AF65-F5344CB8AC3E}">
        <p14:creationId xmlns:p14="http://schemas.microsoft.com/office/powerpoint/2010/main" val="404077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13FE03D-3808-473E-A09A-7BA798869BCA}"/>
              </a:ext>
            </a:extLst>
          </p:cNvPr>
          <p:cNvSpPr txBox="1"/>
          <p:nvPr/>
        </p:nvSpPr>
        <p:spPr>
          <a:xfrm>
            <a:off x="7942521" y="6081823"/>
            <a:ext cx="1569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880000"/>
                </a:solidFill>
                <a:latin typeface="Arial Black" panose="020B0A04020102020204" pitchFamily="34" charset="0"/>
              </a:rPr>
              <a:t>Quelle: Oxfam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CCEE13-1092-469E-8F21-5640CB2F6C5D}"/>
              </a:ext>
            </a:extLst>
          </p:cNvPr>
          <p:cNvSpPr txBox="1"/>
          <p:nvPr/>
        </p:nvSpPr>
        <p:spPr>
          <a:xfrm>
            <a:off x="359108" y="562384"/>
            <a:ext cx="11587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Wer ist für wieviel CO</a:t>
            </a:r>
            <a:r>
              <a:rPr lang="de-AT" sz="3200" baseline="-250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r>
              <a:rPr lang="de-AT" sz="32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-Emissionen verantwortlich?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9122F61-A5AD-4BBA-884F-DB924563F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7" y="1365133"/>
            <a:ext cx="6561905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9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Natur, Sonnenuntergang enthält.&#10;&#10;Mit sehr hoher Zuverlässigkeit generierte Beschreibung">
            <a:extLst>
              <a:ext uri="{FF2B5EF4-FFF2-40B4-BE49-F238E27FC236}">
                <a16:creationId xmlns:a16="http://schemas.microsoft.com/office/drawing/2014/main" id="{9DA70DF8-8275-4816-8E83-13537077D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EC9FCF-C4CC-4BB5-B616-471CE615DC1D}"/>
              </a:ext>
            </a:extLst>
          </p:cNvPr>
          <p:cNvSpPr txBox="1"/>
          <p:nvPr/>
        </p:nvSpPr>
        <p:spPr>
          <a:xfrm>
            <a:off x="773778" y="583650"/>
            <a:ext cx="8367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latin typeface="Arial Black" panose="020B0A04020102020204" pitchFamily="34" charset="0"/>
                <a:cs typeface="Aharoni" panose="02010803020104030203" pitchFamily="2" charset="-79"/>
              </a:rPr>
              <a:t>Auf einem toten Planeten kann auch</a:t>
            </a:r>
            <a:br>
              <a:rPr lang="de-AT" sz="32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sz="3200" dirty="0">
                <a:latin typeface="Arial Black" panose="020B0A04020102020204" pitchFamily="34" charset="0"/>
                <a:cs typeface="Aharoni" panose="02010803020104030203" pitchFamily="2" charset="-79"/>
              </a:rPr>
              <a:t>kein BGE erwirtschaftet werden!</a:t>
            </a:r>
          </a:p>
        </p:txBody>
      </p:sp>
    </p:spTree>
    <p:extLst>
      <p:ext uri="{BB962C8B-B14F-4D97-AF65-F5344CB8AC3E}">
        <p14:creationId xmlns:p14="http://schemas.microsoft.com/office/powerpoint/2010/main" val="352001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86E9333-D7F3-4BD9-9137-6FCB0FDABFB8}"/>
              </a:ext>
            </a:extLst>
          </p:cNvPr>
          <p:cNvSpPr txBox="1"/>
          <p:nvPr/>
        </p:nvSpPr>
        <p:spPr>
          <a:xfrm>
            <a:off x="471319" y="615546"/>
            <a:ext cx="1124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6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sieht die derzeitige BIP-Verteilung aus?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8B6135-A85E-4FAA-B5F4-E8EFBDDA90CD}"/>
              </a:ext>
            </a:extLst>
          </p:cNvPr>
          <p:cNvSpPr txBox="1"/>
          <p:nvPr/>
        </p:nvSpPr>
        <p:spPr>
          <a:xfrm>
            <a:off x="731247" y="1665800"/>
            <a:ext cx="46474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 2018: € 386,09 Mrd.</a:t>
            </a:r>
            <a:br>
              <a:rPr lang="de-AT" sz="32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monatlich pro Kopf:</a:t>
            </a:r>
            <a:br>
              <a:rPr lang="de-AT" sz="32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b="1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€ 3.630,-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2758BEA-B7FA-4BAB-8B49-07E7C8968E69}"/>
              </a:ext>
            </a:extLst>
          </p:cNvPr>
          <p:cNvSpPr txBox="1"/>
          <p:nvPr/>
        </p:nvSpPr>
        <p:spPr>
          <a:xfrm>
            <a:off x="6561847" y="1665800"/>
            <a:ext cx="4898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SV-Beiträge: € 56,72 Mrd.</a:t>
            </a:r>
            <a:b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monatlich pro Kopf:</a:t>
            </a:r>
            <a:b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b="1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€ 533,50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10AAE5-645A-4461-B550-DE5854B27458}"/>
              </a:ext>
            </a:extLst>
          </p:cNvPr>
          <p:cNvSpPr txBox="1"/>
          <p:nvPr/>
        </p:nvSpPr>
        <p:spPr>
          <a:xfrm>
            <a:off x="731247" y="3639383"/>
            <a:ext cx="4830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EK-Steuern: € 52,26 Mrd.</a:t>
            </a:r>
            <a:b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monatlich pro Kopf:</a:t>
            </a:r>
            <a:b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b="1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€ 492,-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F10D72-DF4B-467F-B1C3-7DDA7912A1E6}"/>
              </a:ext>
            </a:extLst>
          </p:cNvPr>
          <p:cNvSpPr txBox="1"/>
          <p:nvPr/>
        </p:nvSpPr>
        <p:spPr>
          <a:xfrm>
            <a:off x="6170764" y="3639383"/>
            <a:ext cx="55499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Konsumsteuern: € 54,11 Mrd.</a:t>
            </a:r>
            <a:b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monatlich pro Kopf:</a:t>
            </a:r>
            <a:br>
              <a:rPr lang="de-AT" sz="3200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b="1" dirty="0">
                <a:solidFill>
                  <a:srgbClr val="8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€ 509,-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8A6B72-EADF-4BD9-91E3-984CA2654BB6}"/>
              </a:ext>
            </a:extLst>
          </p:cNvPr>
          <p:cNvSpPr txBox="1"/>
          <p:nvPr/>
        </p:nvSpPr>
        <p:spPr>
          <a:xfrm>
            <a:off x="1695023" y="5612966"/>
            <a:ext cx="895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dirty="0">
                <a:solidFill>
                  <a:srgbClr val="1A7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Privateinkommen vor Konsumsteuer: € 2604,50 </a:t>
            </a:r>
          </a:p>
        </p:txBody>
      </p:sp>
    </p:spTree>
    <p:extLst>
      <p:ext uri="{BB962C8B-B14F-4D97-AF65-F5344CB8AC3E}">
        <p14:creationId xmlns:p14="http://schemas.microsoft.com/office/powerpoint/2010/main" val="5695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08068EF-5957-4688-A3AB-3E769CA83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7656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60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08068EF-5957-4688-A3AB-3E769CA83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8394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88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D7887F6C-0DAB-4021-A17A-E8059B92D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07" y="0"/>
            <a:ext cx="7592786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4A6941C-63E7-4723-B6C3-22DF74695519}"/>
              </a:ext>
            </a:extLst>
          </p:cNvPr>
          <p:cNvSpPr txBox="1"/>
          <p:nvPr/>
        </p:nvSpPr>
        <p:spPr>
          <a:xfrm>
            <a:off x="9892393" y="5752214"/>
            <a:ext cx="20538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880000"/>
                </a:solidFill>
                <a:latin typeface="Arial Black" panose="020B0A04020102020204" pitchFamily="34" charset="0"/>
              </a:rPr>
              <a:t>Quelle: Staatlich</a:t>
            </a:r>
            <a:br>
              <a:rPr lang="de-AT" sz="1400" dirty="0">
                <a:solidFill>
                  <a:srgbClr val="880000"/>
                </a:solidFill>
                <a:latin typeface="Arial Black" panose="020B0A04020102020204" pitchFamily="34" charset="0"/>
              </a:rPr>
            </a:br>
            <a:r>
              <a:rPr lang="de-AT" sz="1400" dirty="0">
                <a:solidFill>
                  <a:srgbClr val="880000"/>
                </a:solidFill>
                <a:latin typeface="Arial Black" panose="020B0A04020102020204" pitchFamily="34" charset="0"/>
              </a:rPr>
              <a:t>anerkannte</a:t>
            </a:r>
            <a:br>
              <a:rPr lang="de-AT" sz="1400" dirty="0">
                <a:solidFill>
                  <a:srgbClr val="880000"/>
                </a:solidFill>
                <a:latin typeface="Arial Black" panose="020B0A04020102020204" pitchFamily="34" charset="0"/>
              </a:rPr>
            </a:br>
            <a:r>
              <a:rPr lang="de-AT" sz="1400" dirty="0">
                <a:solidFill>
                  <a:srgbClr val="880000"/>
                </a:solidFill>
                <a:latin typeface="Arial Black" panose="020B0A04020102020204" pitchFamily="34" charset="0"/>
              </a:rPr>
              <a:t>Schuldnerberatung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54CD4C-C303-4173-9C6C-96BC05B0669B}"/>
              </a:ext>
            </a:extLst>
          </p:cNvPr>
          <p:cNvSpPr txBox="1"/>
          <p:nvPr/>
        </p:nvSpPr>
        <p:spPr>
          <a:xfrm>
            <a:off x="471319" y="615546"/>
            <a:ext cx="2094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rgbClr val="88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Exkurs:</a:t>
            </a:r>
          </a:p>
        </p:txBody>
      </p:sp>
    </p:spTree>
    <p:extLst>
      <p:ext uri="{BB962C8B-B14F-4D97-AF65-F5344CB8AC3E}">
        <p14:creationId xmlns:p14="http://schemas.microsoft.com/office/powerpoint/2010/main" val="11164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Breitbild</PresentationFormat>
  <Paragraphs>27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</dc:creator>
  <cp:lastModifiedBy>Martin</cp:lastModifiedBy>
  <cp:revision>82</cp:revision>
  <dcterms:created xsi:type="dcterms:W3CDTF">2019-06-01T08:00:34Z</dcterms:created>
  <dcterms:modified xsi:type="dcterms:W3CDTF">2019-07-09T14:56:07Z</dcterms:modified>
</cp:coreProperties>
</file>