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  <p:sldId id="266" r:id="rId9"/>
    <p:sldId id="262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66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86" autoAdjust="0"/>
  </p:normalViewPr>
  <p:slideViewPr>
    <p:cSldViewPr>
      <p:cViewPr varScale="1">
        <p:scale>
          <a:sx n="62" d="100"/>
          <a:sy n="62" d="100"/>
        </p:scale>
        <p:origin x="-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4E68D-8CD3-49C9-95EB-72EFF50DD1F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9A800-CCD6-47AA-96E1-B4745138E3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100" dirty="0" smtClean="0"/>
              <a:t>Bekanntlich ist die erste EBI mit 285.000 Unterschriften gescheitert !</a:t>
            </a:r>
          </a:p>
          <a:p>
            <a:r>
              <a:rPr lang="de-AT" sz="1100" dirty="0" smtClean="0"/>
              <a:t>R. </a:t>
            </a:r>
            <a:r>
              <a:rPr lang="de-AT" sz="1100" dirty="0" err="1" smtClean="0"/>
              <a:t>Blasche</a:t>
            </a:r>
            <a:r>
              <a:rPr lang="de-AT" sz="1100" dirty="0" smtClean="0"/>
              <a:t> nennt dafür 3 Gründe:</a:t>
            </a:r>
          </a:p>
          <a:p>
            <a:pPr>
              <a:buFont typeface="Arial" pitchFamily="34" charset="0"/>
              <a:buChar char="•"/>
            </a:pPr>
            <a:r>
              <a:rPr lang="de-AT" sz="1100" dirty="0" smtClean="0"/>
              <a:t> bürokratische Hürden bei der Unterschriften-Sammlung und –</a:t>
            </a:r>
            <a:r>
              <a:rPr lang="de-AT" sz="1100" dirty="0" err="1" smtClean="0"/>
              <a:t>anerkennung</a:t>
            </a:r>
            <a:endParaRPr lang="de-AT" sz="1100" dirty="0" smtClean="0"/>
          </a:p>
          <a:p>
            <a:pPr>
              <a:buFont typeface="Arial" pitchFamily="34" charset="0"/>
              <a:buChar char="•"/>
            </a:pPr>
            <a:r>
              <a:rPr lang="de-AT" sz="1100" dirty="0" smtClean="0"/>
              <a:t> fehlende Mittel für Infrastruktur und Organisation</a:t>
            </a:r>
          </a:p>
          <a:p>
            <a:pPr>
              <a:buFont typeface="Arial" pitchFamily="34" charset="0"/>
              <a:buChar char="•"/>
            </a:pPr>
            <a:r>
              <a:rPr lang="de-AT" sz="1100" dirty="0" smtClean="0"/>
              <a:t> ebenso wie für Bewerbung und Publizierung der Bürgerinitiative</a:t>
            </a:r>
            <a:br>
              <a:rPr lang="de-AT" sz="1100" dirty="0" smtClean="0"/>
            </a:br>
            <a:r>
              <a:rPr lang="de-AT" sz="1100" dirty="0" smtClean="0"/>
              <a:t>(vgl. Neuauflage </a:t>
            </a:r>
            <a:r>
              <a:rPr lang="de-AT" sz="1100" dirty="0" err="1" smtClean="0"/>
              <a:t>Büchele</a:t>
            </a:r>
            <a:r>
              <a:rPr lang="de-AT" sz="1100" dirty="0" smtClean="0"/>
              <a:t>/Wohlgenannt S. XV)</a:t>
            </a:r>
          </a:p>
          <a:p>
            <a:pPr>
              <a:buFont typeface="Arial" pitchFamily="34" charset="0"/>
              <a:buChar char="•"/>
            </a:pPr>
            <a:endParaRPr lang="de-AT" dirty="0" smtClean="0"/>
          </a:p>
          <a:p>
            <a:r>
              <a:rPr lang="de-AT" dirty="0" smtClean="0"/>
              <a:t>Dies mag richtig sein, aber meines Erachtens fehlt der wichtigste Grund, wenn die Sammeldynamik mitberücksichtigt wird:</a:t>
            </a:r>
          </a:p>
          <a:p>
            <a:r>
              <a:rPr lang="de-AT" dirty="0" smtClean="0"/>
              <a:t>Monat 1-3 Internet </a:t>
            </a:r>
            <a:r>
              <a:rPr lang="de-AT" dirty="0" err="1" smtClean="0"/>
              <a:t>tool</a:t>
            </a:r>
            <a:r>
              <a:rPr lang="de-AT" dirty="0" smtClean="0"/>
              <a:t> zum Unterschreiben ist noch in Arbeit </a:t>
            </a:r>
            <a:r>
              <a:rPr lang="de-AT" dirty="0" smtClean="0">
                <a:sym typeface="Wingdings"/>
              </a:rPr>
              <a:t> 0 Unterschriften, nach 6 Monaten: </a:t>
            </a:r>
            <a:r>
              <a:rPr lang="de-AT" dirty="0" err="1" smtClean="0">
                <a:sym typeface="Wingdings"/>
              </a:rPr>
              <a:t>ca</a:t>
            </a:r>
            <a:r>
              <a:rPr lang="de-AT" dirty="0" smtClean="0">
                <a:sym typeface="Wingdings"/>
              </a:rPr>
              <a:t> 15-20.000 Unterschriften, nach ca. Monaten etwas über 50.000 Unterschriften. Nach 12 Monaten (=zum Ende) 270.000 Unterschriften.</a:t>
            </a:r>
          </a:p>
          <a:p>
            <a:r>
              <a:rPr lang="de-AT" dirty="0" smtClean="0">
                <a:sym typeface="Wingdings"/>
              </a:rPr>
              <a:t>Anders gerechnet:</a:t>
            </a:r>
          </a:p>
          <a:p>
            <a:r>
              <a:rPr lang="de-AT" dirty="0" smtClean="0">
                <a:sym typeface="Wingdings"/>
              </a:rPr>
              <a:t>Mit der Dynamik der letzten beiden Monate (je etwas über 100.000 Unterschriften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9A800-CCD6-47AA-96E1-B4745138E36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smtClean="0"/>
              <a:t>III und II –</a:t>
            </a:r>
            <a:r>
              <a:rPr lang="de-AT" baseline="0" dirty="0" smtClean="0"/>
              <a:t> bei der These: Zuordnung von Handlungen je nach Thema ….</a:t>
            </a:r>
            <a:endParaRPr lang="de-AT" dirty="0" smtClean="0"/>
          </a:p>
          <a:p>
            <a:r>
              <a:rPr lang="de-AT" dirty="0" err="1" smtClean="0"/>
              <a:t>Weiters</a:t>
            </a:r>
            <a:r>
              <a:rPr lang="de-AT" dirty="0" smtClean="0"/>
              <a:t> Zur These: Für das Rauchverbotsvolksbegehren</a:t>
            </a:r>
            <a:r>
              <a:rPr lang="de-AT" baseline="0" dirty="0" smtClean="0"/>
              <a:t> </a:t>
            </a:r>
            <a:r>
              <a:rPr lang="de-AT" baseline="0" dirty="0" err="1" smtClean="0"/>
              <a:t>wurdeninnerhalb</a:t>
            </a:r>
            <a:r>
              <a:rPr lang="de-AT" baseline="0" dirty="0" smtClean="0"/>
              <a:t> weniger Wochen online mehrere 100.000ende </a:t>
            </a:r>
            <a:r>
              <a:rPr lang="de-AT" baseline="0" smtClean="0"/>
              <a:t>Unterschriften gesammelt!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9A800-CCD6-47AA-96E1-B4745138E3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9A800-CCD6-47AA-96E1-B4745138E3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9A800-CCD6-47AA-96E1-B4745138E3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9A800-CCD6-47AA-96E1-B4745138E3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9837-7081-4564-A180-7D66D09A5CAE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85C8-C961-4483-90C1-7F69FADAD1DE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FF8F-5A74-4CF9-AF77-6C0B908FCFD0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8BB4-82E2-48E0-B614-6807101DEE81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7625-615A-4824-853F-E2BFAECFA305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2E27-EB48-4A3A-888D-720232B246BC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7FC-6A6D-41A2-9E53-5871EA6533BA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9E223-AFE6-4932-AE79-E01F0EF99286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4C4-E1D1-45AB-9AF8-87EA01052864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9D63-218E-4FC6-8143-96EE618B613D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F0A9-1D6E-4F88-BAF8-8946332CB2C0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EF3A-EEEB-44B4-9112-324E7822B21C}" type="datetime1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DD20-0F72-4193-9AE8-62565BC3A4F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de-AT" sz="3100" dirty="0" smtClean="0"/>
              <a:t>Guido Rüthemann 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sz="4000" b="1" u="sng" dirty="0" smtClean="0"/>
              <a:t>ECI </a:t>
            </a:r>
            <a:r>
              <a:rPr lang="de-AT" sz="4000" b="1" u="sng" dirty="0"/>
              <a:t>– BGE 2018/9: </a:t>
            </a:r>
            <a:r>
              <a:rPr lang="de-AT" sz="4000" b="1" u="sng" dirty="0" smtClean="0"/>
              <a:t>Kampagne-Elemente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381000" y="14478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Das </a:t>
            </a:r>
            <a:r>
              <a:rPr lang="de-AT" sz="3200" b="1" i="1" u="sng" dirty="0"/>
              <a:t>quantitative</a:t>
            </a:r>
            <a:r>
              <a:rPr lang="de-AT" sz="3200" b="1" dirty="0"/>
              <a:t> Kampagne – Ziel:</a:t>
            </a:r>
          </a:p>
          <a:p>
            <a:pPr algn="ctr"/>
            <a:r>
              <a:rPr lang="de-AT" sz="3200" b="1" dirty="0" smtClean="0">
                <a:solidFill>
                  <a:srgbClr val="FF0000"/>
                </a:solidFill>
              </a:rPr>
              <a:t>1 Mio. Unterschriften</a:t>
            </a:r>
          </a:p>
          <a:p>
            <a:pPr algn="ctr"/>
            <a:r>
              <a:rPr lang="de-AT" dirty="0"/>
              <a:t>in dem einen Kampagne-Jahr.</a:t>
            </a:r>
          </a:p>
          <a:p>
            <a:pPr algn="ctr"/>
            <a:r>
              <a:rPr lang="de-AT" dirty="0" smtClean="0"/>
              <a:t>Es ist (natürlich) das Gleiche wie in der ersten EBI 2013 (vgl.: </a:t>
            </a:r>
            <a:r>
              <a:rPr lang="de-AT" dirty="0" err="1" smtClean="0">
                <a:solidFill>
                  <a:schemeClr val="tx2">
                    <a:lumMod val="75000"/>
                  </a:schemeClr>
                </a:solidFill>
              </a:rPr>
              <a:t>Contribution</a:t>
            </a:r>
            <a:r>
              <a:rPr lang="de-AT" dirty="0" smtClean="0">
                <a:solidFill>
                  <a:schemeClr val="tx2">
                    <a:lumMod val="75000"/>
                  </a:schemeClr>
                </a:solidFill>
              </a:rPr>
              <a:t> C, Pkt.10</a:t>
            </a:r>
            <a:r>
              <a:rPr lang="de-AT" dirty="0" smtClean="0"/>
              <a:t>).</a:t>
            </a:r>
          </a:p>
          <a:p>
            <a:pPr algn="ctr"/>
            <a:endParaRPr lang="de-AT" dirty="0" smtClean="0"/>
          </a:p>
          <a:p>
            <a:pPr algn="ctr"/>
            <a:r>
              <a:rPr lang="de-AT" dirty="0" smtClean="0"/>
              <a:t>Nur 285.000 Unterschriften: Die EBI 2013 hat ihr Ziel klar verfehlt!</a:t>
            </a:r>
          </a:p>
          <a:p>
            <a:r>
              <a:rPr lang="de-AT" dirty="0" smtClean="0"/>
              <a:t>Hauptgründe fürs Scheitern 2013:</a:t>
            </a:r>
          </a:p>
          <a:p>
            <a:pPr>
              <a:buFont typeface="Arial" pitchFamily="34" charset="0"/>
              <a:buChar char="•"/>
            </a:pPr>
            <a:r>
              <a:rPr lang="de-AT" dirty="0" smtClean="0"/>
              <a:t> Am Beginn der Sammel-Laufzeit war eine Kampagne nicht wirklich vorbereitet. </a:t>
            </a:r>
          </a:p>
          <a:p>
            <a:pPr>
              <a:buFont typeface="Arial" pitchFamily="34" charset="0"/>
              <a:buChar char="•"/>
            </a:pPr>
            <a:r>
              <a:rPr lang="de-AT" dirty="0" smtClean="0"/>
              <a:t> Ja nicht einmal das Tool zum Unterschreiben stand im Startloch.</a:t>
            </a:r>
          </a:p>
          <a:p>
            <a:pPr algn="ctr"/>
            <a:r>
              <a:rPr lang="de-AT" b="1" u="sng" dirty="0" smtClean="0"/>
              <a:t>Das soll sich nicht wiederholen und dieser Workshop möge dazu beitragen!</a:t>
            </a:r>
            <a:endParaRPr lang="en-US" b="1" dirty="0"/>
          </a:p>
        </p:txBody>
      </p:sp>
      <p:sp>
        <p:nvSpPr>
          <p:cNvPr id="14" name="Rechteck 13"/>
          <p:cNvSpPr/>
          <p:nvPr/>
        </p:nvSpPr>
        <p:spPr>
          <a:xfrm>
            <a:off x="381000" y="4876800"/>
            <a:ext cx="838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 smtClean="0"/>
              <a:t>Die Unterschriftendynamik 2013/14 zeigt aber auch:</a:t>
            </a:r>
          </a:p>
          <a:p>
            <a:pPr algn="ctr"/>
            <a:r>
              <a:rPr lang="de-AT" sz="2000" dirty="0" smtClean="0"/>
              <a:t>Rund 200.000 Unterschriften kamen erst im Monat 11 + 12 zusammen.</a:t>
            </a:r>
          </a:p>
          <a:p>
            <a:pPr algn="ctr"/>
            <a:r>
              <a:rPr lang="de-AT" sz="2000" dirty="0" smtClean="0"/>
              <a:t>Dies hochgerechnet aufs Jahr wären:  </a:t>
            </a:r>
            <a:r>
              <a:rPr lang="de-AT" sz="2000" u="sng" dirty="0" smtClean="0"/>
              <a:t>1,2 Mio.</a:t>
            </a:r>
            <a:r>
              <a:rPr lang="de-AT" sz="2000" dirty="0" smtClean="0"/>
              <a:t>     Sie hätten zum Erfolg geführt!</a:t>
            </a:r>
          </a:p>
          <a:p>
            <a:endParaRPr lang="de-AT" sz="1000" b="1" dirty="0"/>
          </a:p>
          <a:p>
            <a:pPr algn="ctr"/>
            <a:r>
              <a:rPr lang="de-AT" sz="3200" b="1" dirty="0" smtClean="0">
                <a:solidFill>
                  <a:srgbClr val="FF0000"/>
                </a:solidFill>
              </a:rPr>
              <a:t>Diesmal erreichen wir das!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04800" y="381000"/>
            <a:ext cx="8686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u="sng" dirty="0" smtClean="0"/>
              <a:t>Fragestellungen für die Arbeitsgruppen:</a:t>
            </a:r>
          </a:p>
          <a:p>
            <a:endParaRPr lang="de-AT" sz="1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dirty="0" smtClean="0"/>
              <a:t> </a:t>
            </a:r>
            <a:r>
              <a:rPr lang="de-AT" sz="2000" dirty="0" smtClean="0"/>
              <a:t> Nochmals </a:t>
            </a:r>
            <a:r>
              <a:rPr lang="de-AT" sz="2000" b="1" dirty="0" smtClean="0"/>
              <a:t>kurzes</a:t>
            </a:r>
            <a:r>
              <a:rPr lang="de-AT" sz="2000" dirty="0" smtClean="0"/>
              <a:t> Vorstellen (falls notwendig).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u="sng" dirty="0" smtClean="0"/>
              <a:t>Ideensammlung</a:t>
            </a:r>
            <a:r>
              <a:rPr lang="de-AT" sz="2000" b="1" dirty="0" smtClean="0"/>
              <a:t> zum AG-Thema.</a:t>
            </a:r>
          </a:p>
          <a:p>
            <a:pPr marL="457200" indent="-457200">
              <a:buFont typeface="+mj-lt"/>
              <a:buAutoNum type="alphaLcParenR"/>
            </a:pPr>
            <a:r>
              <a:rPr lang="de-AT" sz="2000" b="1" dirty="0" smtClean="0"/>
              <a:t> </a:t>
            </a:r>
            <a:r>
              <a:rPr lang="de-AT" sz="2000" dirty="0" smtClean="0"/>
              <a:t>(Die beste/n) </a:t>
            </a:r>
            <a:r>
              <a:rPr lang="de-AT" sz="2000" b="1" u="sng" dirty="0" smtClean="0"/>
              <a:t>Idee / n  </a:t>
            </a:r>
            <a:r>
              <a:rPr lang="de-AT" sz="2000" u="sng" dirty="0" smtClean="0"/>
              <a:t>(skizzenhaft)   </a:t>
            </a:r>
            <a:r>
              <a:rPr lang="de-AT" sz="2000" b="1" u="sng" dirty="0" smtClean="0"/>
              <a:t>operationalisieren</a:t>
            </a:r>
            <a:r>
              <a:rPr lang="de-AT" sz="2000" b="1" dirty="0" smtClean="0"/>
              <a:t>:</a:t>
            </a:r>
            <a:br>
              <a:rPr lang="de-AT" sz="2000" b="1" dirty="0" smtClean="0"/>
            </a:br>
            <a:r>
              <a:rPr lang="de-AT" sz="2000" b="1" u="sng" dirty="0" smtClean="0"/>
              <a:t> </a:t>
            </a:r>
            <a:r>
              <a:rPr lang="de-AT" sz="2400" b="1" u="sng" spc="-100" dirty="0" smtClean="0">
                <a:solidFill>
                  <a:srgbClr val="FF0000"/>
                </a:solidFill>
              </a:rPr>
              <a:t>Vorschläge </a:t>
            </a:r>
            <a:r>
              <a:rPr lang="de-AT" sz="2400" b="1" u="sng" spc="-100" dirty="0" smtClean="0">
                <a:solidFill>
                  <a:srgbClr val="92D050"/>
                </a:solidFill>
              </a:rPr>
              <a:t>für A: auf grüne Zettel </a:t>
            </a:r>
            <a:r>
              <a:rPr lang="de-AT" sz="2400" b="1" u="sng" spc="-100" dirty="0" smtClean="0"/>
              <a:t>/ für </a:t>
            </a:r>
            <a:r>
              <a:rPr lang="de-AT" sz="2400" b="1" u="sng" spc="-100" dirty="0" err="1" smtClean="0"/>
              <a:t>Contribution</a:t>
            </a:r>
            <a:r>
              <a:rPr lang="de-AT" sz="2400" b="1" u="sng" spc="-100" dirty="0" smtClean="0"/>
              <a:t> C </a:t>
            </a:r>
            <a:r>
              <a:rPr lang="de-AT" sz="2400" u="sng" spc="-100" dirty="0" smtClean="0"/>
              <a:t>(=ECI): </a:t>
            </a:r>
            <a:r>
              <a:rPr lang="de-AT" sz="2400" b="1" u="sng" spc="-100" dirty="0" smtClean="0"/>
              <a:t>weiße </a:t>
            </a:r>
            <a:r>
              <a:rPr lang="de-AT" sz="2400" u="sng" spc="-100" dirty="0" smtClean="0"/>
              <a:t>Z.</a:t>
            </a:r>
            <a:r>
              <a:rPr lang="de-AT" sz="2400" spc="-100" dirty="0" smtClean="0"/>
              <a:t/>
            </a:r>
            <a:br>
              <a:rPr lang="de-AT" sz="2400" spc="-100" dirty="0" smtClean="0"/>
            </a:br>
            <a:r>
              <a:rPr lang="de-AT" sz="2400" spc="-100" dirty="0" smtClean="0"/>
              <a:t>        </a:t>
            </a:r>
            <a:r>
              <a:rPr lang="de-AT" sz="2000" i="1" dirty="0" smtClean="0"/>
              <a:t>(Bitte für </a:t>
            </a:r>
            <a:r>
              <a:rPr lang="de-AT" sz="2000" b="1" dirty="0" smtClean="0"/>
              <a:t>„</a:t>
            </a:r>
            <a:r>
              <a:rPr lang="de-AT" sz="2000" b="1" dirty="0" err="1" smtClean="0"/>
              <a:t>Contribution</a:t>
            </a:r>
            <a:r>
              <a:rPr lang="de-AT" sz="2000" b="1" dirty="0" smtClean="0"/>
              <a:t> C“: </a:t>
            </a:r>
            <a:r>
              <a:rPr lang="de-AT" sz="2000" b="1" i="1" dirty="0" smtClean="0"/>
              <a:t>M</a:t>
            </a:r>
            <a:r>
              <a:rPr lang="de-AT" sz="2000" i="1" dirty="0" smtClean="0"/>
              <a:t>öglichst genau und konkret zu bestimmten</a:t>
            </a:r>
            <a:br>
              <a:rPr lang="de-AT" sz="2000" i="1" dirty="0" smtClean="0"/>
            </a:br>
            <a:r>
              <a:rPr lang="de-AT" sz="2000" i="1" dirty="0" smtClean="0"/>
              <a:t>                                         Absätzen formulieren! )</a:t>
            </a:r>
            <a:br>
              <a:rPr lang="de-AT" sz="2000" i="1" dirty="0" smtClean="0"/>
            </a:br>
            <a:endParaRPr lang="de-AT" sz="2000" i="1" dirty="0" smtClean="0"/>
          </a:p>
          <a:p>
            <a:pPr marL="457200" indent="-457200">
              <a:buFont typeface="+mj-lt"/>
              <a:buAutoNum type="alphaLcParenR"/>
            </a:pPr>
            <a:r>
              <a:rPr lang="de-AT" sz="2000" b="1" dirty="0" smtClean="0"/>
              <a:t>Welche </a:t>
            </a:r>
            <a:r>
              <a:rPr lang="de-AT" sz="2000" b="1" u="sng" dirty="0" smtClean="0"/>
              <a:t>Kooperationen</a:t>
            </a:r>
            <a:r>
              <a:rPr lang="de-AT" sz="2000" b="1" dirty="0" smtClean="0"/>
              <a:t> sind zur Durchführung hilfreich??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dirty="0" err="1" smtClean="0"/>
              <a:t>Wieviel</a:t>
            </a:r>
            <a:r>
              <a:rPr lang="de-AT" sz="2000" b="1" dirty="0" smtClean="0"/>
              <a:t> </a:t>
            </a:r>
            <a:r>
              <a:rPr lang="de-AT" sz="2000" b="1" u="sng" dirty="0" smtClean="0"/>
              <a:t>Vorlauf-Zeit</a:t>
            </a:r>
            <a:r>
              <a:rPr lang="de-AT" sz="2000" b="1" dirty="0" smtClean="0"/>
              <a:t> vor Kampagnenstart braucht‘s??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dirty="0" smtClean="0"/>
              <a:t>Welche Funktionen / </a:t>
            </a:r>
            <a:r>
              <a:rPr lang="de-AT" sz="2000" dirty="0" smtClean="0"/>
              <a:t>(erforderliche)</a:t>
            </a:r>
            <a:r>
              <a:rPr lang="de-AT" sz="2000" b="1" dirty="0" smtClean="0"/>
              <a:t> </a:t>
            </a:r>
            <a:r>
              <a:rPr lang="de-AT" sz="2000" b="1" u="sng" dirty="0" smtClean="0"/>
              <a:t>Hilfestellungen</a:t>
            </a:r>
            <a:r>
              <a:rPr lang="de-AT" sz="2000" b="1" dirty="0" smtClean="0"/>
              <a:t> sollte eine </a:t>
            </a:r>
            <a:br>
              <a:rPr lang="de-AT" sz="2000" b="1" dirty="0" smtClean="0"/>
            </a:br>
            <a:r>
              <a:rPr lang="de-AT" sz="2000" b="1" dirty="0" smtClean="0"/>
              <a:t>Kampagne-Koordination übernehmen ??</a:t>
            </a:r>
            <a:endParaRPr lang="de-AT" sz="2000" i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u="sng" dirty="0" smtClean="0"/>
              <a:t>Verantwortlichkeiten / Aufgaben(</a:t>
            </a:r>
            <a:r>
              <a:rPr lang="de-AT" sz="2000" b="1" u="sng" dirty="0" err="1" smtClean="0"/>
              <a:t>ver</a:t>
            </a:r>
            <a:r>
              <a:rPr lang="de-AT" sz="2000" b="1" u="sng" dirty="0" smtClean="0"/>
              <a:t>)</a:t>
            </a:r>
            <a:r>
              <a:rPr lang="de-AT" sz="2000" b="1" u="sng" dirty="0" err="1" smtClean="0"/>
              <a:t>teilung</a:t>
            </a:r>
            <a:r>
              <a:rPr lang="de-AT" sz="2000" b="1" u="sng" dirty="0" smtClean="0"/>
              <a:t> </a:t>
            </a:r>
            <a:r>
              <a:rPr lang="de-AT" sz="2000" b="1" dirty="0" smtClean="0"/>
              <a:t>für das behandelte </a:t>
            </a:r>
            <a:r>
              <a:rPr lang="de-AT" sz="2000" b="1" dirty="0" err="1" smtClean="0"/>
              <a:t>Projkt</a:t>
            </a:r>
            <a:r>
              <a:rPr lang="de-AT" sz="2000" b="1" dirty="0" smtClean="0"/>
              <a:t> ??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de-AT" sz="2000" b="1" dirty="0" smtClean="0"/>
              <a:t>   .  .   .</a:t>
            </a:r>
          </a:p>
        </p:txBody>
      </p:sp>
      <p:sp>
        <p:nvSpPr>
          <p:cNvPr id="4" name="Fußzeilenplatzhalter 3"/>
          <p:cNvSpPr txBox="1">
            <a:spLocks/>
          </p:cNvSpPr>
          <p:nvPr/>
        </p:nvSpPr>
        <p:spPr>
          <a:xfrm>
            <a:off x="457200" y="64166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533400" y="64166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22.2.2018,                                                                               Guido Rüthemann</a:t>
            </a:r>
            <a:endParaRPr lang="en-US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5105400" y="990600"/>
          <a:ext cx="3657600" cy="5027154"/>
        </p:xfrm>
        <a:graphic>
          <a:graphicData uri="http://schemas.openxmlformats.org/drawingml/2006/table">
            <a:tbl>
              <a:tblPr/>
              <a:tblGrid>
                <a:gridCol w="457200"/>
                <a:gridCol w="533400"/>
                <a:gridCol w="533400"/>
                <a:gridCol w="533400"/>
                <a:gridCol w="573244"/>
                <a:gridCol w="417356"/>
                <a:gridCol w="609600"/>
              </a:tblGrid>
              <a:tr h="152400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EU </a:t>
                      </a:r>
                      <a:r>
                        <a:rPr lang="en-US" sz="1100" b="1" dirty="0" err="1">
                          <a:latin typeface="Calibri"/>
                          <a:ea typeface="Calibri"/>
                          <a:cs typeface="Times New Roman"/>
                        </a:rPr>
                        <a:t>weit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dirty="0" err="1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Monat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en-US" sz="800" i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Ausstzug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2-M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3.M 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4.M.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..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n-M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1+2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Aharoni"/>
                        </a:rPr>
                        <a:t>?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262626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Aharoni"/>
                        </a:rPr>
                        <a:t>?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Aharoni"/>
                        </a:rPr>
                        <a:t>?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highlight>
                          <a:srgbClr val="FF00FF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u="sng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Start Sign. sammeln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70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100">
                          <a:latin typeface="Calibri"/>
                          <a:ea typeface="Calibri"/>
                          <a:cs typeface="Times New Roman"/>
                        </a:rPr>
                        <a:t>Austria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10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-100">
                          <a:latin typeface="Calibri"/>
                          <a:ea typeface="Calibri"/>
                          <a:cs typeface="Times New Roman"/>
                        </a:rPr>
                        <a:t>Pol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Bis 22 </a:t>
                      </a: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746" marR="27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85800" y="228600"/>
          <a:ext cx="4038599" cy="4953002"/>
        </p:xfrm>
        <a:graphic>
          <a:graphicData uri="http://schemas.openxmlformats.org/drawingml/2006/table">
            <a:tbl>
              <a:tblPr/>
              <a:tblGrid>
                <a:gridCol w="1312039"/>
                <a:gridCol w="2006647"/>
                <a:gridCol w="719913"/>
              </a:tblGrid>
              <a:tr h="349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Calibri"/>
                          <a:ea typeface="Calibri"/>
                          <a:cs typeface="Times New Roman"/>
                        </a:rPr>
                        <a:t>Österreich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M 1: Zugausstellung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Calibri"/>
                          <a:ea typeface="Calibri"/>
                          <a:cs typeface="Times New Roman"/>
                        </a:rPr>
                        <a:t>Sign.ziel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8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Mitwirkende in Projektgruppe: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Österr.: nn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	nn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D	NB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100-000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000" b="1">
                          <a:latin typeface="Calibri"/>
                          <a:ea typeface="Calibri"/>
                          <a:cs typeface="Times New Roman"/>
                        </a:rPr>
                        <a:t>eu-weit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>
                          <a:latin typeface="Calibri"/>
                          <a:ea typeface="Calibri"/>
                          <a:cs typeface="Times New Roman"/>
                        </a:rPr>
                        <a:t>1+2. Monate 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>
                          <a:latin typeface="Calibri"/>
                          <a:ea typeface="Calibri"/>
                          <a:cs typeface="Times New Roman"/>
                        </a:rPr>
                        <a:t>  bis Entscheidung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dirty="0">
                          <a:latin typeface="Calibri"/>
                          <a:ea typeface="Calibri"/>
                          <a:cs typeface="Times New Roman"/>
                        </a:rPr>
                        <a:t>Konzept verfeinern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dirty="0">
                          <a:latin typeface="Calibri"/>
                          <a:ea typeface="Calibri"/>
                          <a:cs typeface="Times New Roman"/>
                        </a:rPr>
                        <a:t>Suche nach interessierten Städten / Vorverträge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 dirty="0">
                          <a:latin typeface="Calibri"/>
                          <a:ea typeface="Calibri"/>
                          <a:cs typeface="Times New Roman"/>
                        </a:rPr>
                        <a:t>Suche nach </a:t>
                      </a:r>
                      <a:r>
                        <a:rPr lang="de-AT" sz="900" b="1" spc="-100" dirty="0">
                          <a:latin typeface="Calibri"/>
                          <a:ea typeface="Calibri"/>
                          <a:cs typeface="Times New Roman"/>
                        </a:rPr>
                        <a:t>Durchführungsagentur</a:t>
                      </a:r>
                      <a:r>
                        <a:rPr lang="de-AT" sz="900" spc="-100" dirty="0">
                          <a:latin typeface="Calibri"/>
                          <a:ea typeface="Calibri"/>
                          <a:cs typeface="Times New Roman"/>
                        </a:rPr>
                        <a:t> / Kosten-</a:t>
                      </a:r>
                      <a:r>
                        <a:rPr lang="de-AT" sz="900" spc="-100" dirty="0" err="1">
                          <a:latin typeface="Calibri"/>
                          <a:ea typeface="Calibri"/>
                          <a:cs typeface="Times New Roman"/>
                        </a:rPr>
                        <a:t>voranschl</a:t>
                      </a:r>
                      <a:r>
                        <a:rPr lang="de-AT" sz="900" spc="-1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dirty="0" err="1">
                          <a:latin typeface="Calibri"/>
                          <a:ea typeface="Calibri"/>
                          <a:cs typeface="Times New Roman"/>
                        </a:rPr>
                        <a:t>Xx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dirty="0" err="1">
                          <a:latin typeface="Calibri"/>
                          <a:ea typeface="Calibri"/>
                          <a:cs typeface="Times New Roman"/>
                        </a:rPr>
                        <a:t>Xx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dirty="0">
                          <a:latin typeface="Calibri"/>
                          <a:ea typeface="Calibri"/>
                          <a:cs typeface="Times New Roman"/>
                        </a:rPr>
                        <a:t>Wenn </a:t>
                      </a:r>
                      <a:r>
                        <a:rPr lang="de-AT" sz="900" dirty="0" err="1">
                          <a:latin typeface="Calibri"/>
                          <a:ea typeface="Calibri"/>
                          <a:cs typeface="Times New Roman"/>
                        </a:rPr>
                        <a:t>positv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Monat 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2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10: Aufwärmphase /Start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Ausstellungsaufbau voraus –Unterschreiben n. nicht möglich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Intern. Workshop mit Vertretern aus andern Städten …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2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M 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spc="-100">
                          <a:latin typeface="Calibri"/>
                          <a:ea typeface="Calibri"/>
                          <a:cs typeface="Times New Roman"/>
                        </a:rPr>
                        <a:t>Offiz. Start – dieser Ausstellung u.  der Gesamtkampagen eu-weit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900" b="1" i="1" u="sng" spc="-100">
                          <a:latin typeface="Calibri"/>
                          <a:ea typeface="Calibri"/>
                          <a:cs typeface="Times New Roman"/>
                        </a:rPr>
                        <a:t>Auisstellung fährt nach  A   etc …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900" spc="-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900" spc="-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AT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/>
          <p:cNvSpPr txBox="1">
            <a:spLocks/>
          </p:cNvSpPr>
          <p:nvPr/>
        </p:nvSpPr>
        <p:spPr>
          <a:xfrm>
            <a:off x="457200" y="64166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04800" y="53340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 smtClean="0"/>
              <a:t>Die Elemente einer Kampagne</a:t>
            </a:r>
          </a:p>
          <a:p>
            <a:pPr marL="571500" indent="-571500">
              <a:buFont typeface="+mj-lt"/>
              <a:buAutoNum type="alphaUcPeriod"/>
            </a:pPr>
            <a:r>
              <a:rPr lang="de-AT" sz="3200" dirty="0" smtClean="0"/>
              <a:t>Slogan + Logo, </a:t>
            </a:r>
            <a:r>
              <a:rPr lang="de-AT" sz="2400" dirty="0" smtClean="0"/>
              <a:t>die (politisches) Ziel + Aktion symbolisieren</a:t>
            </a:r>
            <a:r>
              <a:rPr lang="de-AT" sz="3200" dirty="0" smtClean="0"/>
              <a:t>.</a:t>
            </a:r>
          </a:p>
          <a:p>
            <a:pPr marL="571500" indent="-571500">
              <a:buFont typeface="+mj-lt"/>
              <a:buAutoNum type="alphaUcPeriod"/>
            </a:pPr>
            <a:r>
              <a:rPr lang="de-AT" sz="3200" dirty="0" smtClean="0"/>
              <a:t> </a:t>
            </a:r>
            <a:r>
              <a:rPr lang="de-AT" sz="3200" dirty="0" smtClean="0">
                <a:sym typeface="Wingdings"/>
              </a:rPr>
              <a:t> </a:t>
            </a:r>
            <a:r>
              <a:rPr lang="de-AT" sz="2400" dirty="0" smtClean="0"/>
              <a:t>Verschiedene </a:t>
            </a:r>
            <a:r>
              <a:rPr lang="de-AT" sz="3200" dirty="0" smtClean="0"/>
              <a:t>Aktionsformen.</a:t>
            </a:r>
            <a:r>
              <a:rPr lang="de-AT" sz="3200" dirty="0" smtClean="0">
                <a:sym typeface="Wingdings"/>
              </a:rPr>
              <a:t></a:t>
            </a:r>
            <a:endParaRPr lang="de-AT" sz="3200" dirty="0" smtClean="0"/>
          </a:p>
          <a:p>
            <a:pPr marL="571500" indent="-571500">
              <a:buFont typeface="+mj-lt"/>
              <a:buAutoNum type="alphaUcPeriod"/>
            </a:pPr>
            <a:r>
              <a:rPr lang="de-AT" sz="3200" dirty="0" smtClean="0"/>
              <a:t>Maßnahmen </a:t>
            </a:r>
            <a:r>
              <a:rPr lang="de-AT" sz="2400" dirty="0" smtClean="0"/>
              <a:t>zu deren Unterstützung/Begleitung</a:t>
            </a:r>
            <a:r>
              <a:rPr lang="de-AT" sz="3200" dirty="0" smtClean="0"/>
              <a:t>.</a:t>
            </a:r>
            <a:br>
              <a:rPr lang="de-AT" sz="3200" dirty="0" smtClean="0"/>
            </a:br>
            <a:r>
              <a:rPr lang="de-AT" sz="2400" dirty="0" smtClean="0"/>
              <a:t>(</a:t>
            </a:r>
            <a:r>
              <a:rPr lang="de-AT" sz="2400" dirty="0" err="1" smtClean="0"/>
              <a:t>social</a:t>
            </a:r>
            <a:r>
              <a:rPr lang="de-AT" sz="2400" dirty="0" smtClean="0"/>
              <a:t>-) Medienarbeit; </a:t>
            </a:r>
            <a:r>
              <a:rPr lang="de-AT" sz="2400" dirty="0" err="1" smtClean="0"/>
              <a:t>MultiplikatorInnen</a:t>
            </a:r>
            <a:r>
              <a:rPr lang="de-AT" sz="2400" dirty="0" smtClean="0"/>
              <a:t> -/Wiss. Workshops …</a:t>
            </a:r>
          </a:p>
          <a:p>
            <a:pPr marL="571500" indent="-571500">
              <a:buFont typeface="+mj-lt"/>
              <a:buAutoNum type="alphaUcPeriod"/>
            </a:pPr>
            <a:r>
              <a:rPr lang="de-AT" sz="3200" dirty="0" smtClean="0"/>
              <a:t>IT (-Technik) &amp; </a:t>
            </a:r>
            <a:r>
              <a:rPr lang="de-AT" sz="2000" dirty="0" smtClean="0">
                <a:sym typeface="Wingdings"/>
              </a:rPr>
              <a:t></a:t>
            </a:r>
            <a:r>
              <a:rPr lang="de-AT" sz="3200" dirty="0" smtClean="0">
                <a:sym typeface="Wingdings"/>
              </a:rPr>
              <a:t> </a:t>
            </a:r>
            <a:r>
              <a:rPr lang="de-AT" sz="3200" dirty="0" smtClean="0"/>
              <a:t>Organisatorisches /Finanzen.</a:t>
            </a:r>
            <a:r>
              <a:rPr lang="de-AT" sz="3200" dirty="0" smtClean="0">
                <a:sym typeface="Wingdings"/>
              </a:rPr>
              <a:t> </a:t>
            </a:r>
            <a:r>
              <a:rPr lang="de-AT" sz="2000" dirty="0" smtClean="0">
                <a:sym typeface="Wingdings"/>
              </a:rPr>
              <a:t></a:t>
            </a:r>
            <a:r>
              <a:rPr lang="de-AT" sz="2000" dirty="0" smtClean="0"/>
              <a:t> </a:t>
            </a:r>
          </a:p>
          <a:p>
            <a:pPr marL="571500" indent="-571500"/>
            <a:r>
              <a:rPr lang="de-AT" sz="3200" dirty="0" smtClean="0"/>
              <a:t>+ </a:t>
            </a:r>
            <a:r>
              <a:rPr lang="de-AT" sz="2400" dirty="0" smtClean="0"/>
              <a:t>eminent wichtig (!):       </a:t>
            </a:r>
            <a:r>
              <a:rPr lang="de-AT" sz="3200" dirty="0" smtClean="0"/>
              <a:t>viele</a:t>
            </a:r>
            <a:r>
              <a:rPr lang="de-AT" sz="2400" dirty="0" smtClean="0"/>
              <a:t> </a:t>
            </a:r>
            <a:r>
              <a:rPr lang="de-AT" sz="3200" dirty="0" smtClean="0"/>
              <a:t>Menschen / </a:t>
            </a:r>
            <a:r>
              <a:rPr lang="de-AT" sz="3200" dirty="0" err="1" smtClean="0"/>
              <a:t>Aktivistinn_en</a:t>
            </a:r>
            <a:r>
              <a:rPr lang="de-AT" sz="32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Rechteck 8"/>
          <p:cNvSpPr/>
          <p:nvPr/>
        </p:nvSpPr>
        <p:spPr>
          <a:xfrm>
            <a:off x="381000" y="4343400"/>
            <a:ext cx="8305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 smtClean="0">
                <a:solidFill>
                  <a:srgbClr val="FF0000"/>
                </a:solidFill>
              </a:rPr>
              <a:t>These:</a:t>
            </a:r>
            <a:r>
              <a:rPr lang="de-AT" sz="3200" b="1" dirty="0" smtClean="0">
                <a:solidFill>
                  <a:srgbClr val="FF0000"/>
                </a:solidFill>
              </a:rPr>
              <a:t> Gute Aktionsformen sind entscheidend!</a:t>
            </a:r>
          </a:p>
          <a:p>
            <a:pPr algn="ctr"/>
            <a:r>
              <a:rPr lang="de-AT" sz="2400" b="1" dirty="0" smtClean="0"/>
              <a:t>Das BGE ist emotional kein so besetztes (pol.) Thema/Symbol, dass z.B. eine </a:t>
            </a:r>
            <a:r>
              <a:rPr lang="de-AT" sz="2400" b="1" dirty="0" err="1" smtClean="0"/>
              <a:t>social-media</a:t>
            </a:r>
            <a:r>
              <a:rPr lang="de-AT" sz="2400" b="1" dirty="0" smtClean="0"/>
              <a:t> Kampagne zum „Selbstläufer“ wird.</a:t>
            </a:r>
          </a:p>
          <a:p>
            <a:pPr algn="ctr"/>
            <a:r>
              <a:rPr lang="de-AT" sz="2400" dirty="0" err="1" smtClean="0"/>
              <a:t>Social-media</a:t>
            </a:r>
            <a:r>
              <a:rPr lang="de-AT" sz="2400" dirty="0" smtClean="0"/>
              <a:t> steht deswegen unter C. und nicht unter B. ! </a:t>
            </a:r>
          </a:p>
        </p:txBody>
      </p:sp>
      <p:cxnSp>
        <p:nvCxnSpPr>
          <p:cNvPr id="17" name="Gerade Verbindung 16"/>
          <p:cNvCxnSpPr/>
          <p:nvPr/>
        </p:nvCxnSpPr>
        <p:spPr>
          <a:xfrm>
            <a:off x="533400" y="64166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228600" y="1030337"/>
            <a:ext cx="8610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dirty="0" smtClean="0"/>
              <a:t>                                                                      </a:t>
            </a:r>
            <a:r>
              <a:rPr lang="de-AT" sz="3200" dirty="0" smtClean="0">
                <a:solidFill>
                  <a:srgbClr val="FF0000"/>
                </a:solidFill>
              </a:rPr>
              <a:t>für </a:t>
            </a:r>
            <a:r>
              <a:rPr lang="de-AT" sz="3200" b="1" dirty="0" smtClean="0">
                <a:solidFill>
                  <a:srgbClr val="FF0000"/>
                </a:solidFill>
              </a:rPr>
              <a:t>A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sz="2400" b="1" dirty="0" smtClean="0">
                <a:solidFill>
                  <a:srgbClr val="FF0000"/>
                </a:solidFill>
              </a:rPr>
              <a:t>(1/20**)</a:t>
            </a:r>
          </a:p>
          <a:p>
            <a:endParaRPr lang="de-AT" sz="800" b="1" dirty="0" smtClean="0"/>
          </a:p>
          <a:p>
            <a:pPr algn="r"/>
            <a:r>
              <a:rPr lang="de-AT" sz="2400" dirty="0" smtClean="0">
                <a:solidFill>
                  <a:srgbClr val="FF0000"/>
                </a:solidFill>
              </a:rPr>
              <a:t>5.000</a:t>
            </a:r>
          </a:p>
          <a:p>
            <a:pPr algn="r"/>
            <a:r>
              <a:rPr lang="de-AT" sz="2400" dirty="0" smtClean="0">
                <a:solidFill>
                  <a:srgbClr val="FF0000"/>
                </a:solidFill>
              </a:rPr>
              <a:t>7.500</a:t>
            </a:r>
          </a:p>
          <a:p>
            <a:pPr algn="r"/>
            <a:r>
              <a:rPr lang="de-AT" sz="2400" dirty="0" smtClean="0">
                <a:solidFill>
                  <a:srgbClr val="FF0000"/>
                </a:solidFill>
              </a:rPr>
              <a:t>25.000</a:t>
            </a:r>
          </a:p>
          <a:p>
            <a:pPr algn="r">
              <a:buFont typeface="Wingdings"/>
              <a:buChar char="ð"/>
            </a:pPr>
            <a:r>
              <a:rPr lang="de-AT" sz="2400" dirty="0" smtClean="0"/>
              <a:t>  </a:t>
            </a:r>
            <a:r>
              <a:rPr lang="de-AT" sz="2400" dirty="0" smtClean="0">
                <a:solidFill>
                  <a:srgbClr val="FF0000"/>
                </a:solidFill>
              </a:rPr>
              <a:t>40.000</a:t>
            </a:r>
            <a:r>
              <a:rPr lang="de-AT" sz="2400" dirty="0" smtClean="0">
                <a:sym typeface="Wingdings"/>
              </a:rPr>
              <a:t> </a:t>
            </a:r>
          </a:p>
          <a:p>
            <a:pPr algn="r"/>
            <a:r>
              <a:rPr lang="de-AT" sz="2400" dirty="0" smtClean="0">
                <a:solidFill>
                  <a:srgbClr val="FF0000"/>
                </a:solidFill>
                <a:sym typeface="Wingdings"/>
              </a:rPr>
              <a:t>4.000 </a:t>
            </a:r>
            <a:r>
              <a:rPr lang="de-AT" sz="2400" dirty="0" smtClean="0">
                <a:solidFill>
                  <a:srgbClr val="FF0000"/>
                </a:solidFill>
              </a:rPr>
              <a:t>  </a:t>
            </a:r>
          </a:p>
          <a:p>
            <a:pPr algn="r"/>
            <a:r>
              <a:rPr lang="de-AT" sz="2400" dirty="0" smtClean="0">
                <a:solidFill>
                  <a:srgbClr val="FF0000"/>
                </a:solidFill>
              </a:rPr>
              <a:t>3.500</a:t>
            </a:r>
          </a:p>
          <a:p>
            <a:pPr algn="r"/>
            <a:r>
              <a:rPr lang="de-AT" sz="2400" dirty="0" smtClean="0">
                <a:solidFill>
                  <a:srgbClr val="FF0000"/>
                </a:solidFill>
              </a:rPr>
              <a:t>15.000</a:t>
            </a:r>
          </a:p>
          <a:p>
            <a:pPr algn="r"/>
            <a:endParaRPr lang="de-AT" sz="1000" dirty="0" smtClean="0">
              <a:solidFill>
                <a:srgbClr val="FF0000"/>
              </a:solidFill>
            </a:endParaRPr>
          </a:p>
          <a:p>
            <a:pPr algn="r"/>
            <a:r>
              <a:rPr lang="de-AT" sz="2400" b="1" u="sng" dirty="0" smtClean="0">
                <a:solidFill>
                  <a:srgbClr val="FF0000"/>
                </a:solidFill>
              </a:rPr>
              <a:t>100.000</a:t>
            </a:r>
          </a:p>
          <a:p>
            <a:pPr algn="r"/>
            <a:endParaRPr lang="de-AT" sz="2400" b="1" dirty="0" smtClean="0"/>
          </a:p>
          <a:p>
            <a:pPr algn="r"/>
            <a:endParaRPr lang="de-AT" sz="2400" b="1" dirty="0" smtClean="0"/>
          </a:p>
          <a:p>
            <a:pPr algn="r"/>
            <a:endParaRPr lang="de-AT" sz="2400" b="1" dirty="0" smtClean="0"/>
          </a:p>
          <a:p>
            <a:pPr algn="r"/>
            <a:endParaRPr lang="de-AT" sz="1000" b="1" dirty="0" smtClean="0"/>
          </a:p>
          <a:p>
            <a:r>
              <a:rPr lang="de-AT" sz="2400" b="1" dirty="0" smtClean="0"/>
              <a:t>** </a:t>
            </a:r>
            <a:r>
              <a:rPr lang="de-AT" sz="1900" dirty="0" smtClean="0"/>
              <a:t>Obwohl </a:t>
            </a:r>
            <a:r>
              <a:rPr lang="de-AT" sz="1900" dirty="0" err="1" smtClean="0"/>
              <a:t>Bevölkerunganteil</a:t>
            </a:r>
            <a:r>
              <a:rPr lang="de-AT" sz="1900" dirty="0" smtClean="0"/>
              <a:t> klein: 1/20-Schlüssel, weil BGE-Bewegung stark !  </a:t>
            </a:r>
          </a:p>
        </p:txBody>
      </p:sp>
      <p:sp>
        <p:nvSpPr>
          <p:cNvPr id="11" name="Rechteck 10"/>
          <p:cNvSpPr/>
          <p:nvPr/>
        </p:nvSpPr>
        <p:spPr>
          <a:xfrm>
            <a:off x="152400" y="533400"/>
            <a:ext cx="86868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 smtClean="0"/>
              <a:t>                                                       operationalisiert:</a:t>
            </a:r>
          </a:p>
          <a:p>
            <a:pPr marL="571500" indent="-571500"/>
            <a:r>
              <a:rPr lang="de-AT" sz="3200" b="1" dirty="0" smtClean="0"/>
              <a:t>                                                    EU</a:t>
            </a:r>
            <a:r>
              <a:rPr lang="de-AT" sz="3200" dirty="0" smtClean="0"/>
              <a:t>-weit</a:t>
            </a:r>
          </a:p>
          <a:p>
            <a:pPr marL="571500" indent="-571500"/>
            <a:endParaRPr lang="de-AT" sz="1400" b="1" dirty="0" smtClean="0"/>
          </a:p>
          <a:p>
            <a:pPr marL="571500" indent="-571500"/>
            <a:r>
              <a:rPr lang="de-AT" sz="2400" dirty="0" smtClean="0"/>
              <a:t>                                                                           100.000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150.000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500.000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800.000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  80.000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  70.000</a:t>
            </a:r>
          </a:p>
          <a:p>
            <a:pPr marL="571500" indent="-571500"/>
            <a:r>
              <a:rPr lang="de-AT" sz="2400" dirty="0" smtClean="0">
                <a:sym typeface="Wingdings"/>
              </a:rPr>
              <a:t>                                                                           300.000</a:t>
            </a:r>
          </a:p>
          <a:p>
            <a:pPr marL="571500" indent="-571500"/>
            <a:endParaRPr lang="de-AT" sz="1000" dirty="0" smtClean="0">
              <a:sym typeface="Wingdings"/>
            </a:endParaRPr>
          </a:p>
          <a:p>
            <a:pPr marL="571500" indent="-571500"/>
            <a:r>
              <a:rPr lang="de-AT" sz="2400" b="1" dirty="0" smtClean="0">
                <a:sym typeface="Wingdings"/>
              </a:rPr>
              <a:t>                                                              sind:  </a:t>
            </a:r>
            <a:r>
              <a:rPr lang="de-AT" sz="2400" b="1" u="sng" dirty="0" smtClean="0">
                <a:sym typeface="Wingdings"/>
              </a:rPr>
              <a:t>2 </a:t>
            </a:r>
            <a:r>
              <a:rPr lang="de-AT" sz="2400" b="1" u="sng" dirty="0" err="1" smtClean="0">
                <a:sym typeface="Wingdings"/>
              </a:rPr>
              <a:t>Mio</a:t>
            </a:r>
            <a:r>
              <a:rPr lang="de-AT" sz="2400" b="1" dirty="0" smtClean="0">
                <a:sym typeface="Wingdings"/>
              </a:rPr>
              <a:t>   *</a:t>
            </a:r>
          </a:p>
          <a:p>
            <a:pPr marL="571500" indent="-571500"/>
            <a:r>
              <a:rPr lang="de-AT" sz="300" dirty="0" smtClean="0">
                <a:sym typeface="Wingdings"/>
              </a:rPr>
              <a:t>________________________________________________________________________________________________________________________________________________________________</a:t>
            </a:r>
          </a:p>
          <a:p>
            <a:pPr marL="571500" indent="-571500"/>
            <a:r>
              <a:rPr lang="de-AT" sz="2400" b="1" dirty="0" smtClean="0">
                <a:sym typeface="Wingdings"/>
              </a:rPr>
              <a:t>*</a:t>
            </a:r>
            <a:r>
              <a:rPr lang="de-AT" sz="3600" dirty="0" smtClean="0">
                <a:sym typeface="Wingdings"/>
              </a:rPr>
              <a:t>  </a:t>
            </a:r>
            <a:r>
              <a:rPr lang="de-AT" sz="2000" dirty="0" smtClean="0">
                <a:sym typeface="Wingdings"/>
              </a:rPr>
              <a:t>als „inoffizielles“ quantitatives Ziel, aus mehreren Gründen wie:</a:t>
            </a:r>
          </a:p>
          <a:p>
            <a:r>
              <a:rPr lang="de-AT" sz="2000" dirty="0" smtClean="0">
                <a:sym typeface="Wingdings"/>
              </a:rPr>
              <a:t>+ Sicherung des Minimalziels; + Stärkung des politischen Ziels; + motivierender Aktionserfolg; etc. ... // quantitative Verschiebungen zwischen Formen diskutieren</a:t>
            </a:r>
          </a:p>
          <a:p>
            <a:endParaRPr lang="de-AT" sz="3200" b="1" dirty="0" smtClean="0"/>
          </a:p>
        </p:txBody>
      </p:sp>
      <p:sp>
        <p:nvSpPr>
          <p:cNvPr id="8" name="Rechteck 7"/>
          <p:cNvSpPr/>
          <p:nvPr/>
        </p:nvSpPr>
        <p:spPr>
          <a:xfrm>
            <a:off x="152400" y="533400"/>
            <a:ext cx="5181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 smtClean="0"/>
              <a:t>B:  Aktionsformen</a:t>
            </a:r>
          </a:p>
          <a:p>
            <a:pPr algn="ctr"/>
            <a:endParaRPr lang="de-AT" sz="1200" b="1" dirty="0" smtClean="0"/>
          </a:p>
          <a:p>
            <a:pPr algn="ctr"/>
            <a:endParaRPr lang="de-AT" sz="3200" b="1" dirty="0" smtClean="0"/>
          </a:p>
          <a:p>
            <a:pPr marL="571500" indent="-571500">
              <a:buAutoNum type="romanUcPeriod"/>
            </a:pPr>
            <a:r>
              <a:rPr lang="de-AT" sz="2400" dirty="0" smtClean="0"/>
              <a:t>Kampagnenstart        ..………………….</a:t>
            </a:r>
          </a:p>
          <a:p>
            <a:pPr marL="571500" indent="-571500">
              <a:buAutoNum type="romanUcPeriod"/>
            </a:pPr>
            <a:r>
              <a:rPr lang="de-AT" sz="2400" spc="-100" dirty="0" smtClean="0">
                <a:sym typeface="Wingdings"/>
              </a:rPr>
              <a:t>Aktionen:</a:t>
            </a:r>
            <a:r>
              <a:rPr lang="de-AT" sz="2400" dirty="0" smtClean="0">
                <a:sym typeface="Wingdings"/>
              </a:rPr>
              <a:t> </a:t>
            </a:r>
            <a:r>
              <a:rPr lang="de-AT" sz="2400" b="1" dirty="0" smtClean="0">
                <a:sym typeface="Wingdings"/>
              </a:rPr>
              <a:t>zentral koo</a:t>
            </a:r>
            <a:r>
              <a:rPr lang="de-AT" sz="2400" dirty="0" smtClean="0">
                <a:sym typeface="Wingdings"/>
              </a:rPr>
              <a:t>rdiniert …</a:t>
            </a:r>
          </a:p>
          <a:p>
            <a:pPr marL="571500" indent="-571500">
              <a:buAutoNum type="romanUcPeriod"/>
            </a:pPr>
            <a:r>
              <a:rPr lang="de-AT" sz="2400" dirty="0" smtClean="0"/>
              <a:t>          </a:t>
            </a:r>
            <a:r>
              <a:rPr lang="de-AT" sz="2400" b="1" dirty="0" smtClean="0"/>
              <a:t>dezentral </a:t>
            </a:r>
            <a:r>
              <a:rPr lang="de-AT" sz="2400" dirty="0" smtClean="0"/>
              <a:t>– </a:t>
            </a:r>
            <a:r>
              <a:rPr lang="de-AT" sz="2400" i="1" u="sng" dirty="0" smtClean="0"/>
              <a:t>aufwändige</a:t>
            </a:r>
            <a:r>
              <a:rPr lang="de-AT" sz="2400" i="1" dirty="0" smtClean="0"/>
              <a:t>r</a:t>
            </a:r>
            <a:r>
              <a:rPr lang="de-AT" sz="2400" dirty="0" smtClean="0"/>
              <a:t>  ...…</a:t>
            </a:r>
          </a:p>
          <a:p>
            <a:pPr marL="571500" indent="-571500">
              <a:buAutoNum type="romanUcPeriod"/>
            </a:pPr>
            <a:r>
              <a:rPr lang="de-AT" sz="2400" dirty="0" smtClean="0">
                <a:sym typeface="Wingdings"/>
              </a:rPr>
              <a:t>Flyer:</a:t>
            </a:r>
            <a:r>
              <a:rPr lang="de-AT" sz="2400" dirty="0" smtClean="0"/>
              <a:t> dezentral – </a:t>
            </a:r>
            <a:r>
              <a:rPr lang="de-AT" sz="2400" i="1" u="sng" dirty="0" smtClean="0"/>
              <a:t>einfach</a:t>
            </a:r>
            <a:r>
              <a:rPr lang="de-AT" sz="2400" dirty="0" smtClean="0"/>
              <a:t> „1“ </a:t>
            </a:r>
            <a:r>
              <a:rPr lang="de-AT" sz="2400" dirty="0" smtClean="0">
                <a:sym typeface="Wingdings"/>
              </a:rPr>
              <a:t></a:t>
            </a:r>
            <a:r>
              <a:rPr lang="de-AT" sz="2400" dirty="0" smtClean="0"/>
              <a:t>…</a:t>
            </a:r>
          </a:p>
          <a:p>
            <a:pPr marL="571500" indent="-571500"/>
            <a:r>
              <a:rPr lang="de-AT" sz="2400" dirty="0" smtClean="0"/>
              <a:t>    IV-  „2“ etc. ??      …..…………………...….</a:t>
            </a:r>
          </a:p>
          <a:p>
            <a:pPr marL="571500" indent="-571500"/>
            <a:r>
              <a:rPr lang="de-AT" sz="2400" dirty="0" smtClean="0"/>
              <a:t>    IV- „n.“       .    .    .               .………………..</a:t>
            </a:r>
          </a:p>
          <a:p>
            <a:pPr marL="571500" indent="-571500"/>
            <a:r>
              <a:rPr lang="de-AT" sz="2400" dirty="0" smtClean="0"/>
              <a:t>V.            Finale    …………………………………</a:t>
            </a:r>
          </a:p>
          <a:p>
            <a:endParaRPr lang="de-AT" sz="2400" b="1" dirty="0" smtClean="0"/>
          </a:p>
        </p:txBody>
      </p:sp>
      <p:sp>
        <p:nvSpPr>
          <p:cNvPr id="18" name="Fußzeilenplatzhalter 3"/>
          <p:cNvSpPr txBox="1">
            <a:spLocks/>
          </p:cNvSpPr>
          <p:nvPr/>
        </p:nvSpPr>
        <p:spPr>
          <a:xfrm>
            <a:off x="457200" y="64166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Gerade Verbindung 18"/>
          <p:cNvCxnSpPr/>
          <p:nvPr/>
        </p:nvCxnSpPr>
        <p:spPr>
          <a:xfrm>
            <a:off x="533400" y="64166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52400" y="228600"/>
            <a:ext cx="86868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dirty="0" smtClean="0"/>
              <a:t>Beispiel 1:     </a:t>
            </a:r>
            <a:r>
              <a:rPr lang="de-AT" sz="3200" b="1" dirty="0" smtClean="0"/>
              <a:t>„Straßenaktionen“  </a:t>
            </a:r>
            <a:r>
              <a:rPr lang="de-AT" sz="2000" dirty="0" smtClean="0"/>
              <a:t>(„Flyers“ z.B.</a:t>
            </a:r>
            <a:r>
              <a:rPr lang="de-AT" sz="2400" b="1" dirty="0" smtClean="0"/>
              <a:t>;</a:t>
            </a:r>
            <a:r>
              <a:rPr lang="de-AT" sz="2000" dirty="0" smtClean="0"/>
              <a:t> originell durchgeführt)</a:t>
            </a:r>
          </a:p>
          <a:p>
            <a:pPr algn="ctr"/>
            <a:r>
              <a:rPr lang="de-AT" sz="2800" b="1" u="sng" dirty="0" err="1" smtClean="0"/>
              <a:t>Operationalisierung</a:t>
            </a:r>
            <a:r>
              <a:rPr lang="de-AT" sz="2800" b="1" u="sng" dirty="0" smtClean="0"/>
              <a:t> </a:t>
            </a:r>
            <a:r>
              <a:rPr lang="de-AT" sz="2400" u="sng" dirty="0" smtClean="0"/>
              <a:t>einer „einfachen Aktion dezentral“ für </a:t>
            </a:r>
            <a:r>
              <a:rPr lang="de-AT" sz="2400" b="1" u="sng" dirty="0" smtClean="0"/>
              <a:t>A</a:t>
            </a:r>
          </a:p>
          <a:p>
            <a:pPr marL="571500" indent="-571500"/>
            <a:endParaRPr lang="de-AT" sz="1000" dirty="0" smtClean="0"/>
          </a:p>
          <a:p>
            <a:pPr marL="571500" indent="-571500" algn="ctr"/>
            <a:r>
              <a:rPr lang="de-AT" sz="2800" b="1" u="sng" dirty="0" smtClean="0">
                <a:solidFill>
                  <a:srgbClr val="FF0000"/>
                </a:solidFill>
              </a:rPr>
              <a:t>40.000</a:t>
            </a:r>
            <a:r>
              <a:rPr lang="de-AT" sz="2400" dirty="0" smtClean="0"/>
              <a:t> </a:t>
            </a:r>
            <a:r>
              <a:rPr lang="de-AT" sz="2400" b="1" dirty="0" smtClean="0">
                <a:solidFill>
                  <a:srgbClr val="FF0000"/>
                </a:solidFill>
              </a:rPr>
              <a:t>Unterschriften </a:t>
            </a:r>
          </a:p>
          <a:p>
            <a:pPr marL="571500" indent="-571500" algn="ctr"/>
            <a:r>
              <a:rPr lang="de-AT" sz="2400" dirty="0" smtClean="0"/>
              <a:t>wurden dafür eben als Sammlungsziel im Aktionsjahr genannt:</a:t>
            </a:r>
          </a:p>
          <a:p>
            <a:pPr marL="571500" indent="-571500" algn="ctr"/>
            <a:r>
              <a:rPr lang="de-AT" sz="2400" b="1" i="1" dirty="0" smtClean="0"/>
              <a:t> Genau!!    Nur??   VIEL ??    Zu viel ??   Viel zu viel??</a:t>
            </a:r>
          </a:p>
        </p:txBody>
      </p:sp>
      <p:sp>
        <p:nvSpPr>
          <p:cNvPr id="9" name="Rechteck 8"/>
          <p:cNvSpPr/>
          <p:nvPr/>
        </p:nvSpPr>
        <p:spPr>
          <a:xfrm>
            <a:off x="152400" y="2829104"/>
            <a:ext cx="88392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 smtClean="0"/>
              <a:t>Wieder eine Rechnung:</a:t>
            </a:r>
          </a:p>
          <a:p>
            <a:pPr algn="ctr"/>
            <a:r>
              <a:rPr lang="de-AT" sz="2000" dirty="0" smtClean="0"/>
              <a:t>40.000 </a:t>
            </a:r>
            <a:r>
              <a:rPr lang="de-AT" sz="2000" i="1" dirty="0" err="1" smtClean="0"/>
              <a:t>sign</a:t>
            </a:r>
            <a:r>
              <a:rPr lang="de-AT" sz="2000" dirty="0" err="1" smtClean="0"/>
              <a:t>-aturen</a:t>
            </a:r>
            <a:r>
              <a:rPr lang="de-AT" sz="2000" dirty="0" smtClean="0"/>
              <a:t>: </a:t>
            </a:r>
            <a:r>
              <a:rPr lang="de-AT" sz="2000" b="1" dirty="0" smtClean="0"/>
              <a:t>=</a:t>
            </a:r>
            <a:r>
              <a:rPr lang="de-AT" sz="2000" dirty="0" smtClean="0"/>
              <a:t>  40 Wochen (Wo) x 1.000 (sign.)  </a:t>
            </a:r>
            <a:r>
              <a:rPr lang="de-AT" sz="2000" b="1" dirty="0" smtClean="0"/>
              <a:t>=</a:t>
            </a:r>
            <a:r>
              <a:rPr lang="de-AT" sz="2000" dirty="0" smtClean="0"/>
              <a:t> z.B. </a:t>
            </a:r>
            <a:r>
              <a:rPr lang="de-AT" sz="2000" b="1" dirty="0" smtClean="0"/>
              <a:t>400 </a:t>
            </a:r>
            <a:r>
              <a:rPr lang="de-AT" sz="2000" dirty="0" smtClean="0"/>
              <a:t>Aktionenx100 sign.</a:t>
            </a:r>
          </a:p>
          <a:p>
            <a:pPr algn="ctr"/>
            <a:r>
              <a:rPr lang="de-AT" sz="2400" b="1" u="sng" dirty="0" smtClean="0">
                <a:solidFill>
                  <a:srgbClr val="FF0000"/>
                </a:solidFill>
              </a:rPr>
              <a:t>= durchschnittlich:  </a:t>
            </a:r>
            <a:r>
              <a:rPr lang="de-AT" sz="2400" u="sng" dirty="0" smtClean="0">
                <a:solidFill>
                  <a:srgbClr val="FF0000"/>
                </a:solidFill>
              </a:rPr>
              <a:t>ca. </a:t>
            </a:r>
            <a:r>
              <a:rPr lang="de-AT" sz="2400" b="1" u="sng" dirty="0" smtClean="0">
                <a:solidFill>
                  <a:srgbClr val="FF0000"/>
                </a:solidFill>
              </a:rPr>
              <a:t>90 sign. je </a:t>
            </a:r>
            <a:r>
              <a:rPr lang="de-AT" sz="2400" b="1" u="sng" dirty="0" err="1" smtClean="0">
                <a:solidFill>
                  <a:srgbClr val="FF0000"/>
                </a:solidFill>
              </a:rPr>
              <a:t>Wo</a:t>
            </a:r>
            <a:r>
              <a:rPr lang="de-AT" sz="2400" u="sng" dirty="0" err="1" smtClean="0">
                <a:solidFill>
                  <a:srgbClr val="FF0000"/>
                </a:solidFill>
              </a:rPr>
              <a:t>&amp;</a:t>
            </a:r>
            <a:r>
              <a:rPr lang="de-AT" sz="2400" b="1" u="sng" dirty="0" err="1" smtClean="0">
                <a:solidFill>
                  <a:srgbClr val="FF0000"/>
                </a:solidFill>
              </a:rPr>
              <a:t>BL</a:t>
            </a:r>
            <a:r>
              <a:rPr lang="de-AT" sz="2400" u="sng" dirty="0" smtClean="0">
                <a:solidFill>
                  <a:srgbClr val="FF0000"/>
                </a:solidFill>
              </a:rPr>
              <a:t>  &amp; in </a:t>
            </a:r>
            <a:r>
              <a:rPr lang="de-AT" sz="2400" b="1" u="sng" dirty="0" smtClean="0">
                <a:solidFill>
                  <a:srgbClr val="FF0000"/>
                </a:solidFill>
              </a:rPr>
              <a:t>Wien: 300 sign. je Wo </a:t>
            </a:r>
          </a:p>
          <a:p>
            <a:pPr algn="ctr"/>
            <a:endParaRPr lang="de-AT" sz="1000" dirty="0" smtClean="0">
              <a:solidFill>
                <a:srgbClr val="FF0000"/>
              </a:solidFill>
            </a:endParaRPr>
          </a:p>
          <a:p>
            <a:pPr algn="ctr"/>
            <a:r>
              <a:rPr lang="de-AT" sz="2800" b="1" u="sng" dirty="0" smtClean="0"/>
              <a:t>Was braucht es da</a:t>
            </a:r>
            <a:r>
              <a:rPr lang="de-AT" sz="2800" b="1" dirty="0" smtClean="0"/>
              <a:t>? </a:t>
            </a:r>
            <a:r>
              <a:rPr lang="de-AT" sz="2800" b="1" dirty="0" smtClean="0">
                <a:solidFill>
                  <a:srgbClr val="FF0000"/>
                </a:solidFill>
              </a:rPr>
              <a:t>Menschen:  </a:t>
            </a:r>
            <a:r>
              <a:rPr lang="de-AT" sz="2800" dirty="0" smtClean="0">
                <a:solidFill>
                  <a:srgbClr val="FF0000"/>
                </a:solidFill>
              </a:rPr>
              <a:t>Ja !</a:t>
            </a:r>
            <a:r>
              <a:rPr lang="de-AT" sz="2800" b="1" dirty="0" smtClean="0">
                <a:solidFill>
                  <a:srgbClr val="FF0000"/>
                </a:solidFill>
              </a:rPr>
              <a:t>- &amp; Geld? </a:t>
            </a:r>
            <a:r>
              <a:rPr lang="de-AT" sz="2800" dirty="0" smtClean="0">
                <a:solidFill>
                  <a:srgbClr val="FF0000"/>
                </a:solidFill>
              </a:rPr>
              <a:t>(aus? - </a:t>
            </a:r>
            <a:r>
              <a:rPr lang="de-AT" sz="2800" b="1" dirty="0" smtClean="0">
                <a:solidFill>
                  <a:srgbClr val="FF0000"/>
                </a:solidFill>
              </a:rPr>
              <a:t>EINI !</a:t>
            </a:r>
            <a:r>
              <a:rPr lang="de-AT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de-AT" sz="2400" b="1" dirty="0" smtClean="0"/>
              <a:t>Und:   </a:t>
            </a:r>
            <a:r>
              <a:rPr lang="de-AT" sz="2400" dirty="0" smtClean="0">
                <a:sym typeface="Wingdings"/>
              </a:rPr>
              <a:t></a:t>
            </a:r>
            <a:r>
              <a:rPr lang="de-AT" sz="2400" b="1" dirty="0" smtClean="0">
                <a:solidFill>
                  <a:srgbClr val="FF0000"/>
                </a:solidFill>
              </a:rPr>
              <a:t> </a:t>
            </a:r>
            <a:r>
              <a:rPr lang="de-AT" sz="1600" dirty="0" smtClean="0"/>
              <a:t>(rechtzeitig durchgeführte) </a:t>
            </a:r>
            <a:r>
              <a:rPr lang="de-AT" sz="2400" dirty="0" smtClean="0"/>
              <a:t>Multiplikatoren-Workshops </a:t>
            </a:r>
            <a:r>
              <a:rPr lang="de-AT" sz="2400" dirty="0" smtClean="0">
                <a:sym typeface="Wingdings"/>
              </a:rPr>
              <a:t></a:t>
            </a:r>
            <a:r>
              <a:rPr lang="de-AT" sz="2400" dirty="0" smtClean="0"/>
              <a:t> </a:t>
            </a:r>
            <a:r>
              <a:rPr lang="de-AT" sz="2400" dirty="0" err="1" smtClean="0"/>
              <a:t>Aktionsvor-schläge</a:t>
            </a:r>
            <a:r>
              <a:rPr lang="de-AT" sz="2400" dirty="0" smtClean="0"/>
              <a:t>, die Spaß machen   </a:t>
            </a:r>
            <a:r>
              <a:rPr lang="de-AT" sz="2400" dirty="0" smtClean="0">
                <a:sym typeface="Wingdings"/>
              </a:rPr>
              <a:t>      </a:t>
            </a:r>
            <a:r>
              <a:rPr lang="de-AT" sz="2400" dirty="0" smtClean="0"/>
              <a:t>Kooperationen mit (Jugend-) </a:t>
            </a:r>
            <a:r>
              <a:rPr lang="de-AT" sz="2400" dirty="0" err="1" smtClean="0"/>
              <a:t>Organi-sationen</a:t>
            </a:r>
            <a:r>
              <a:rPr lang="de-AT" sz="2400" dirty="0" smtClean="0"/>
              <a:t>    </a:t>
            </a:r>
            <a:r>
              <a:rPr lang="de-AT" sz="2400" dirty="0" smtClean="0">
                <a:sym typeface="Wingdings"/>
              </a:rPr>
              <a:t>   </a:t>
            </a:r>
            <a:r>
              <a:rPr lang="de-AT" sz="2400" dirty="0" smtClean="0"/>
              <a:t>Materialien wie Flyer, </a:t>
            </a:r>
            <a:r>
              <a:rPr lang="de-AT" sz="2400" u="sng" dirty="0" err="1" smtClean="0"/>
              <a:t>Erlagscheine</a:t>
            </a:r>
            <a:r>
              <a:rPr lang="de-AT" sz="2400" dirty="0" smtClean="0"/>
              <a:t>  !! </a:t>
            </a:r>
            <a:r>
              <a:rPr lang="de-AT" sz="1600" dirty="0" smtClean="0"/>
              <a:t>(auch online abrufbar) </a:t>
            </a:r>
            <a:br>
              <a:rPr lang="de-AT" sz="1600" dirty="0" smtClean="0"/>
            </a:br>
            <a:r>
              <a:rPr lang="de-AT" sz="2400" dirty="0" smtClean="0">
                <a:sym typeface="Wingdings"/>
              </a:rPr>
              <a:t>   </a:t>
            </a:r>
            <a:r>
              <a:rPr lang="de-AT" sz="2800" b="1" dirty="0" smtClean="0">
                <a:sym typeface="Wingdings"/>
              </a:rPr>
              <a:t>1</a:t>
            </a:r>
            <a:r>
              <a:rPr lang="de-AT" sz="2400" dirty="0" smtClean="0">
                <a:sym typeface="Wingdings"/>
              </a:rPr>
              <a:t> </a:t>
            </a:r>
            <a:r>
              <a:rPr lang="de-AT" sz="2400" dirty="0" err="1" smtClean="0">
                <a:sym typeface="Wingdings"/>
              </a:rPr>
              <a:t>verantwortliche_n</a:t>
            </a:r>
            <a:r>
              <a:rPr lang="de-AT" sz="2400" dirty="0" smtClean="0">
                <a:sym typeface="Wingdings"/>
              </a:rPr>
              <a:t> </a:t>
            </a:r>
            <a:r>
              <a:rPr lang="de-AT" sz="2400" dirty="0" err="1" smtClean="0">
                <a:sym typeface="Wingdings"/>
              </a:rPr>
              <a:t>Koordinator_in</a:t>
            </a:r>
            <a:r>
              <a:rPr lang="de-AT" sz="2400" dirty="0" smtClean="0">
                <a:sym typeface="Wingdings"/>
              </a:rPr>
              <a:t> / - Organisation  etc. .. </a:t>
            </a:r>
          </a:p>
          <a:p>
            <a:endParaRPr lang="de-AT" sz="1000" dirty="0" smtClean="0">
              <a:sym typeface="Wingdings"/>
            </a:endParaRPr>
          </a:p>
          <a:p>
            <a:pPr>
              <a:buFont typeface="Wingdings"/>
              <a:buChar char="t"/>
            </a:pPr>
            <a:r>
              <a:rPr lang="de-AT" sz="2400" dirty="0" smtClean="0"/>
              <a:t> </a:t>
            </a:r>
            <a:r>
              <a:rPr lang="de-AT" sz="2000" dirty="0" smtClean="0"/>
              <a:t>Erwartung Unterschriften</a:t>
            </a:r>
            <a:r>
              <a:rPr lang="de-AT" sz="2400" dirty="0" smtClean="0"/>
              <a:t>: </a:t>
            </a:r>
            <a:r>
              <a:rPr lang="de-AT" sz="2400" b="1" dirty="0" smtClean="0"/>
              <a:t>direkt  &amp;    </a:t>
            </a:r>
            <a:r>
              <a:rPr lang="de-AT" sz="2400" b="1" u="sng" dirty="0" smtClean="0"/>
              <a:t>AUCH ONLINE </a:t>
            </a:r>
            <a:r>
              <a:rPr lang="de-AT" sz="2400" b="1" dirty="0" smtClean="0"/>
              <a:t>... sowie </a:t>
            </a:r>
            <a:r>
              <a:rPr lang="de-AT" sz="2400" b="1" u="sng" dirty="0" smtClean="0"/>
              <a:t>Spenden</a:t>
            </a:r>
            <a:r>
              <a:rPr lang="de-AT" sz="2400" dirty="0" smtClean="0"/>
              <a:t>!</a:t>
            </a:r>
          </a:p>
        </p:txBody>
      </p:sp>
      <p:sp>
        <p:nvSpPr>
          <p:cNvPr id="12" name="Fußzeilenplatzhalter 3"/>
          <p:cNvSpPr txBox="1">
            <a:spLocks/>
          </p:cNvSpPr>
          <p:nvPr/>
        </p:nvSpPr>
        <p:spPr>
          <a:xfrm>
            <a:off x="457200" y="64928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Gerade Verbindung 12"/>
          <p:cNvCxnSpPr/>
          <p:nvPr/>
        </p:nvCxnSpPr>
        <p:spPr>
          <a:xfrm>
            <a:off x="533400" y="64928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 txBox="1">
            <a:spLocks/>
          </p:cNvSpPr>
          <p:nvPr/>
        </p:nvSpPr>
        <p:spPr>
          <a:xfrm>
            <a:off x="457200" y="64928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533400" y="6550890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228600" y="152400"/>
            <a:ext cx="8686800" cy="566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dirty="0" smtClean="0"/>
              <a:t>Beispiel 2 </a:t>
            </a:r>
            <a:r>
              <a:rPr lang="de-AT" sz="2400" spc="-100" dirty="0" smtClean="0"/>
              <a:t> BGE-Zug:</a:t>
            </a:r>
            <a:endParaRPr lang="de-AT" sz="2000" dirty="0" smtClean="0"/>
          </a:p>
          <a:p>
            <a:pPr algn="ctr"/>
            <a:r>
              <a:rPr lang="de-AT" sz="2800" b="1" u="sng" dirty="0" err="1" smtClean="0"/>
              <a:t>Operationalisierungsskizze</a:t>
            </a:r>
            <a:r>
              <a:rPr lang="de-AT" sz="2800" b="1" u="sng" dirty="0" smtClean="0"/>
              <a:t>: </a:t>
            </a:r>
            <a:r>
              <a:rPr lang="de-AT" sz="2400" u="sng" spc="-100" dirty="0" smtClean="0"/>
              <a:t>„zentral koordinierte Aktion“ (EU-weit)</a:t>
            </a:r>
            <a:endParaRPr lang="de-AT" sz="2400" b="1" u="sng" spc="-100" dirty="0" smtClean="0"/>
          </a:p>
          <a:p>
            <a:pPr marL="571500" indent="-571500"/>
            <a:endParaRPr lang="de-AT" sz="1000" dirty="0" smtClean="0"/>
          </a:p>
          <a:p>
            <a:pPr marL="571500" indent="-571500"/>
            <a:r>
              <a:rPr lang="de-AT" sz="2400" b="1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Idee:</a:t>
            </a:r>
            <a:r>
              <a:rPr lang="de-AT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sz="2800" b="1" dirty="0" smtClean="0">
                <a:solidFill>
                  <a:srgbClr val="FF0000"/>
                </a:solidFill>
              </a:rPr>
              <a:t>Ein BGE-Ausstellungszug  fährt 60-70 EU Städte an.</a:t>
            </a:r>
          </a:p>
          <a:p>
            <a:pPr marL="571500" indent="-571500"/>
            <a:r>
              <a:rPr lang="de-AT" sz="2400" b="1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Kostenrahmen:</a:t>
            </a:r>
            <a:r>
              <a:rPr lang="de-AT" sz="2400" i="1" dirty="0" smtClean="0"/>
              <a:t> </a:t>
            </a:r>
            <a:r>
              <a:rPr lang="de-AT" sz="2400" dirty="0" smtClean="0"/>
              <a:t>hängt von vielen Faktoren ab; fürs Erste: </a:t>
            </a:r>
            <a:r>
              <a:rPr lang="de-AT" sz="2400" b="1" u="sng" dirty="0" smtClean="0"/>
              <a:t>250.000,-€</a:t>
            </a:r>
          </a:p>
          <a:p>
            <a:pPr marL="571500" indent="-571500"/>
            <a:r>
              <a:rPr lang="de-AT" sz="2400" b="1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Finanzierung: </a:t>
            </a:r>
            <a:r>
              <a:rPr lang="de-AT" sz="2400" i="1" dirty="0" smtClean="0"/>
              <a:t>	</a:t>
            </a:r>
            <a:r>
              <a:rPr lang="de-AT" sz="2400" b="1" dirty="0" smtClean="0"/>
              <a:t>60 –70% </a:t>
            </a:r>
            <a:r>
              <a:rPr lang="de-AT" sz="2400" dirty="0" smtClean="0"/>
              <a:t>durch Verträge mit interessierten BGE- </a:t>
            </a:r>
            <a:r>
              <a:rPr lang="de-AT" sz="2400" u="heavy" dirty="0" smtClean="0">
                <a:uFill>
                  <a:solidFill>
                    <a:srgbClr val="FF0000"/>
                  </a:solidFill>
                </a:uFill>
              </a:rPr>
              <a:t>Initiativen ** </a:t>
            </a:r>
            <a:r>
              <a:rPr lang="de-AT" sz="2400" dirty="0" smtClean="0"/>
              <a:t>in Städten: </a:t>
            </a:r>
            <a:r>
              <a:rPr lang="de-AT" sz="2400" b="1" u="sng" dirty="0" smtClean="0"/>
              <a:t>150.000,-€</a:t>
            </a:r>
            <a:r>
              <a:rPr lang="de-AT" sz="2400" dirty="0" smtClean="0"/>
              <a:t>     Rest: </a:t>
            </a:r>
            <a:r>
              <a:rPr lang="de-AT" sz="2400" b="1" dirty="0" smtClean="0"/>
              <a:t>Sponsoring</a:t>
            </a:r>
          </a:p>
          <a:p>
            <a:pPr marL="571500" indent="-571500"/>
            <a:r>
              <a:rPr lang="de-AT" sz="2400" u="heavy" dirty="0" smtClean="0">
                <a:uFill>
                  <a:solidFill>
                    <a:srgbClr val="FF0000"/>
                  </a:solidFill>
                </a:uFill>
              </a:rPr>
              <a:t>** mieten,</a:t>
            </a:r>
            <a:r>
              <a:rPr lang="de-AT" sz="2400" dirty="0" smtClean="0"/>
              <a:t> z.B.: </a:t>
            </a:r>
            <a:r>
              <a:rPr lang="de-AT" sz="2000" spc="-100" dirty="0" smtClean="0"/>
              <a:t>35 (Wochen) x 3.300,-€ + 18 (je 3 Tage) x 1.900.-€ = ca. 150.000,-€</a:t>
            </a:r>
          </a:p>
          <a:p>
            <a:r>
              <a:rPr lang="de-AT" sz="2400" b="1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Erwartungen:</a:t>
            </a:r>
            <a:r>
              <a:rPr lang="de-AT" sz="2000" dirty="0" smtClean="0"/>
              <a:t>++ (60.000 sign</a:t>
            </a:r>
            <a:r>
              <a:rPr lang="de-AT" sz="2000" spc="-100" dirty="0" smtClean="0"/>
              <a:t>.</a:t>
            </a:r>
            <a:r>
              <a:rPr lang="de-AT" spc="-100" dirty="0" smtClean="0"/>
              <a:t>[knapp 1.400 /</a:t>
            </a:r>
            <a:r>
              <a:rPr lang="de-AT" spc="-100" dirty="0" err="1" smtClean="0"/>
              <a:t>week</a:t>
            </a:r>
            <a:r>
              <a:rPr lang="de-AT" spc="-100" dirty="0" smtClean="0"/>
              <a:t>] </a:t>
            </a:r>
            <a:r>
              <a:rPr lang="de-AT" sz="2000" dirty="0" smtClean="0"/>
              <a:t>direkt </a:t>
            </a:r>
            <a:r>
              <a:rPr lang="de-AT" sz="2000" spc="-100" dirty="0" smtClean="0"/>
              <a:t>und viele weitere indirekt</a:t>
            </a:r>
            <a:r>
              <a:rPr lang="de-AT" sz="2000" dirty="0" smtClean="0"/>
              <a:t>: </a:t>
            </a:r>
            <a:r>
              <a:rPr lang="de-AT" sz="2000" spc="-100" dirty="0" smtClean="0"/>
              <a:t>begleitende [</a:t>
            </a:r>
            <a:r>
              <a:rPr lang="de-AT" sz="2000" spc="-100" dirty="0" err="1" smtClean="0"/>
              <a:t>social</a:t>
            </a:r>
            <a:r>
              <a:rPr lang="de-AT" sz="2000" spc="-100" dirty="0" smtClean="0"/>
              <a:t>]-</a:t>
            </a:r>
            <a:r>
              <a:rPr lang="de-AT" sz="2000" dirty="0" smtClean="0"/>
              <a:t>Mediaarbeit etc.): </a:t>
            </a:r>
            <a:r>
              <a:rPr lang="de-AT" sz="2800" b="1" dirty="0" smtClean="0">
                <a:solidFill>
                  <a:srgbClr val="FF0000"/>
                </a:solidFill>
              </a:rPr>
              <a:t>total mindestens 100.000 sign.;  </a:t>
            </a:r>
            <a:r>
              <a:rPr lang="de-AT" sz="2000" dirty="0" smtClean="0"/>
              <a:t>++ </a:t>
            </a:r>
            <a:r>
              <a:rPr lang="de-AT" sz="2000" spc="-100" dirty="0" smtClean="0"/>
              <a:t>weitere Vernetzung der UBIE / Motivierung national !!   </a:t>
            </a:r>
            <a:r>
              <a:rPr lang="de-AT" sz="2000" dirty="0" smtClean="0"/>
              <a:t>++ </a:t>
            </a:r>
            <a:r>
              <a:rPr lang="de-AT" sz="2000" dirty="0" err="1" smtClean="0"/>
              <a:t>Medienstories</a:t>
            </a:r>
            <a:r>
              <a:rPr lang="de-AT" sz="2000" dirty="0" smtClean="0"/>
              <a:t> / Bilder . . .</a:t>
            </a:r>
          </a:p>
          <a:p>
            <a:pPr>
              <a:spcAft>
                <a:spcPts val="1000"/>
              </a:spcAft>
            </a:pPr>
            <a:r>
              <a:rPr lang="de-AT" sz="2400" b="1" i="1" spc="-100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Vorlauf-/</a:t>
            </a:r>
            <a:r>
              <a:rPr lang="de-AT" sz="2400" b="1" i="1" spc="-100" dirty="0" err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vorbereitungszeit</a:t>
            </a:r>
            <a:r>
              <a:rPr lang="de-AT" sz="2400" b="1" i="1" spc="-100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de-AT" sz="2400" i="1" u="sng" dirty="0" smtClean="0"/>
              <a:t>nach</a:t>
            </a:r>
            <a:r>
              <a:rPr lang="de-AT" sz="2400" u="sng" dirty="0" smtClean="0"/>
              <a:t> Entscheidung </a:t>
            </a:r>
            <a:r>
              <a:rPr lang="de-AT" sz="2400" dirty="0" smtClean="0"/>
              <a:t>dazu: rund </a:t>
            </a:r>
            <a:r>
              <a:rPr lang="de-AT" sz="2400" b="1" u="sng" dirty="0" smtClean="0"/>
              <a:t>8 Monate</a:t>
            </a:r>
          </a:p>
          <a:p>
            <a:pPr indent="-571500"/>
            <a:r>
              <a:rPr lang="de-AT" sz="2400" b="1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Ergebnis  Experten-Erstgespräch </a:t>
            </a:r>
            <a:r>
              <a:rPr lang="de-AT" sz="2400" i="1" dirty="0" smtClean="0"/>
              <a:t>/-Einschätzung </a:t>
            </a:r>
            <a:r>
              <a:rPr lang="de-AT" sz="2400" spc="-100" dirty="0" smtClean="0"/>
              <a:t>mit professioneller Kunst-Communication Agentur (</a:t>
            </a:r>
            <a:r>
              <a:rPr lang="de-AT" sz="2400" i="1" u="sng" spc="-100" dirty="0" smtClean="0"/>
              <a:t>FABRIKANTEN</a:t>
            </a:r>
            <a:r>
              <a:rPr lang="de-AT" sz="2400" i="1" spc="-100" dirty="0" smtClean="0"/>
              <a:t> Linz</a:t>
            </a:r>
            <a:r>
              <a:rPr lang="de-AT" sz="2400" spc="-100" dirty="0" smtClean="0"/>
              <a:t>) und Memo für AG!</a:t>
            </a:r>
          </a:p>
          <a:p>
            <a:pPr indent="-571500" algn="ctr">
              <a:spcAft>
                <a:spcPts val="1500"/>
              </a:spcAft>
            </a:pPr>
            <a:r>
              <a:rPr lang="de-AT" sz="2400" i="1" dirty="0" smtClean="0"/>
              <a:t> „</a:t>
            </a:r>
            <a:r>
              <a:rPr lang="de-AT" sz="2400" b="1" i="1" u="sng" dirty="0" smtClean="0"/>
              <a:t>Gute, so realisierbare Idee, W E N </a:t>
            </a:r>
            <a:r>
              <a:rPr lang="de-AT" sz="2400" b="1" i="1" u="sng" dirty="0" err="1" smtClean="0"/>
              <a:t>N</a:t>
            </a:r>
            <a:r>
              <a:rPr lang="de-AT" sz="2400" b="1" i="1" u="sng" dirty="0" smtClean="0"/>
              <a:t> professionell betreut !“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5867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0"/>
            <a:r>
              <a:rPr lang="de-AT" sz="1600" i="1" dirty="0" smtClean="0">
                <a:solidFill>
                  <a:srgbClr val="FF0000"/>
                </a:solidFill>
              </a:rPr>
              <a:t>Test: </a:t>
            </a:r>
            <a:r>
              <a:rPr lang="de-AT" sz="2000" b="1" i="1" spc="-100" dirty="0" smtClean="0">
                <a:solidFill>
                  <a:srgbClr val="FF0000"/>
                </a:solidFill>
              </a:rPr>
              <a:t>Lässt sich </a:t>
            </a:r>
            <a:r>
              <a:rPr lang="de-AT" sz="1600" b="1" i="1" spc="-100" dirty="0" smtClean="0">
                <a:solidFill>
                  <a:srgbClr val="FF0000"/>
                </a:solidFill>
              </a:rPr>
              <a:t>(mit diesen Vor-Infos) </a:t>
            </a:r>
            <a:r>
              <a:rPr lang="de-AT" sz="2000" b="1" i="1" spc="-100" dirty="0" smtClean="0">
                <a:solidFill>
                  <a:srgbClr val="FF0000"/>
                </a:solidFill>
              </a:rPr>
              <a:t>über eine Beteiligung </a:t>
            </a:r>
            <a:r>
              <a:rPr lang="de-AT" sz="1600" b="1" i="1" spc="-100" dirty="0" smtClean="0">
                <a:solidFill>
                  <a:srgbClr val="FF0000"/>
                </a:solidFill>
              </a:rPr>
              <a:t>(Wien / 1 BL ) </a:t>
            </a:r>
            <a:r>
              <a:rPr lang="de-AT" sz="2000" b="1" i="1" spc="-100" dirty="0" smtClean="0">
                <a:solidFill>
                  <a:srgbClr val="FF0000"/>
                </a:solidFill>
              </a:rPr>
              <a:t>diskutieren/entscheiden?</a:t>
            </a:r>
          </a:p>
          <a:p>
            <a:pPr indent="-571500"/>
            <a:r>
              <a:rPr lang="de-AT" sz="1600" i="1" dirty="0" smtClean="0">
                <a:solidFill>
                  <a:srgbClr val="FF0000"/>
                </a:solidFill>
              </a:rPr>
              <a:t>Frage: </a:t>
            </a:r>
            <a:r>
              <a:rPr lang="de-AT" sz="2000" b="1" spc="-100" dirty="0" smtClean="0">
                <a:solidFill>
                  <a:srgbClr val="FF0000"/>
                </a:solidFill>
              </a:rPr>
              <a:t>Weiterverfolgen in AG </a:t>
            </a:r>
            <a:r>
              <a:rPr lang="de-AT" sz="2000" spc="-100" dirty="0" smtClean="0">
                <a:solidFill>
                  <a:srgbClr val="FF0000"/>
                </a:solidFill>
              </a:rPr>
              <a:t>(</a:t>
            </a:r>
            <a:r>
              <a:rPr lang="de-AT" spc="-100" dirty="0" smtClean="0">
                <a:solidFill>
                  <a:srgbClr val="FF0000"/>
                </a:solidFill>
              </a:rPr>
              <a:t>zu eventueller </a:t>
            </a:r>
            <a:r>
              <a:rPr lang="de-AT" b="1" spc="-100" dirty="0" smtClean="0">
                <a:solidFill>
                  <a:srgbClr val="FF0000"/>
                </a:solidFill>
              </a:rPr>
              <a:t>RT-</a:t>
            </a:r>
            <a:r>
              <a:rPr lang="de-AT" spc="-100" dirty="0" smtClean="0">
                <a:solidFill>
                  <a:srgbClr val="FF0000"/>
                </a:solidFill>
              </a:rPr>
              <a:t>Empfehlung für Göteborg)</a:t>
            </a:r>
            <a:r>
              <a:rPr lang="de-AT" sz="2000" spc="-100" dirty="0" smtClean="0">
                <a:solidFill>
                  <a:srgbClr val="FF0000"/>
                </a:solidFill>
              </a:rPr>
              <a:t>?    </a:t>
            </a:r>
            <a:r>
              <a:rPr lang="de-AT" sz="2000" b="1" u="sng" spc="-100" dirty="0" smtClean="0">
                <a:solidFill>
                  <a:srgbClr val="FF0000"/>
                </a:solidFill>
              </a:rPr>
              <a:t>o</a:t>
            </a:r>
            <a:r>
              <a:rPr lang="de-AT" b="1" u="sng" spc="-100" dirty="0" smtClean="0">
                <a:solidFill>
                  <a:srgbClr val="FF0000"/>
                </a:solidFill>
              </a:rPr>
              <a:t>der: </a:t>
            </a:r>
            <a:r>
              <a:rPr lang="de-AT" sz="2000" spc="-100" dirty="0" smtClean="0">
                <a:solidFill>
                  <a:srgbClr val="FF0000"/>
                </a:solidFill>
              </a:rPr>
              <a:t>Alternative suchen?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ußzeilenplatzhalter 3"/>
          <p:cNvSpPr txBox="1">
            <a:spLocks/>
          </p:cNvSpPr>
          <p:nvPr/>
        </p:nvSpPr>
        <p:spPr>
          <a:xfrm>
            <a:off x="304800" y="64928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04800" y="57150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de-AT" sz="2400" b="1" i="1" u="sng" dirty="0" smtClean="0">
                <a:solidFill>
                  <a:srgbClr val="FF0000"/>
                </a:solidFill>
                <a:latin typeface="Arial Narrow" pitchFamily="34" charset="0"/>
              </a:rPr>
              <a:t> 2 Thesen zu Unterschriften-Sammelstart:</a:t>
            </a:r>
            <a:r>
              <a:rPr lang="de-AT" sz="2400" b="1" i="1" dirty="0" smtClean="0">
                <a:solidFill>
                  <a:srgbClr val="FF0000"/>
                </a:solidFill>
                <a:latin typeface="Arial Narrow" pitchFamily="34" charset="0"/>
              </a:rPr>
              <a:t>     </a:t>
            </a:r>
            <a:r>
              <a:rPr lang="de-AT" sz="24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de-AT" sz="2400" b="1" spc="-100" dirty="0" smtClean="0">
                <a:solidFill>
                  <a:srgbClr val="FF0000"/>
                </a:solidFill>
                <a:latin typeface="Arial Narrow" pitchFamily="34" charset="0"/>
              </a:rPr>
              <a:t>a: vor Start: Aufwärmphase !</a:t>
            </a:r>
          </a:p>
          <a:p>
            <a:pPr algn="ctr"/>
            <a:r>
              <a:rPr lang="de-AT" sz="24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de-AT" sz="2400" b="1" spc="-100" dirty="0" smtClean="0">
                <a:solidFill>
                  <a:srgbClr val="FF0000"/>
                </a:solidFill>
                <a:latin typeface="Arial Narrow" pitchFamily="34" charset="0"/>
              </a:rPr>
              <a:t>b: Startzeitpunkt ist nach Maßnahme mit längster Vorbereitung zu richten.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304800" y="152400"/>
            <a:ext cx="8681672" cy="3276600"/>
            <a:chOff x="304800" y="152400"/>
            <a:chExt cx="8681672" cy="3276600"/>
          </a:xfrm>
        </p:grpSpPr>
        <p:pic>
          <p:nvPicPr>
            <p:cNvPr id="22" name="Grafik 21" descr="element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275152">
              <a:off x="4671221" y="1029808"/>
              <a:ext cx="4315251" cy="1678802"/>
            </a:xfrm>
            <a:prstGeom prst="rect">
              <a:avLst/>
            </a:prstGeom>
          </p:spPr>
        </p:pic>
        <p:sp>
          <p:nvSpPr>
            <p:cNvPr id="16" name="Rechteck 15"/>
            <p:cNvSpPr/>
            <p:nvPr/>
          </p:nvSpPr>
          <p:spPr>
            <a:xfrm>
              <a:off x="4191000" y="609600"/>
              <a:ext cx="4724400" cy="281940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AT" dirty="0" smtClean="0"/>
                <a:t>^°</a:t>
              </a:r>
              <a:endParaRPr lang="en-US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04800" y="997089"/>
              <a:ext cx="861060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000" b="1" dirty="0" smtClean="0"/>
                <a:t>     </a:t>
              </a:r>
              <a:r>
                <a:rPr lang="de-AT" sz="2000" b="1" dirty="0" err="1" smtClean="0"/>
                <a:t>Contribution</a:t>
              </a:r>
              <a:r>
                <a:rPr lang="de-AT" sz="2000" b="1" dirty="0" smtClean="0"/>
                <a:t> C ist bisher mehr</a:t>
              </a:r>
            </a:p>
            <a:p>
              <a:r>
                <a:rPr lang="de-AT" sz="2000" b="1" u="sng" dirty="0" smtClean="0"/>
                <a:t>Positionspapier denn</a:t>
              </a:r>
              <a:r>
                <a:rPr lang="de-AT" sz="2200" b="1" u="sng" dirty="0" smtClean="0"/>
                <a:t> </a:t>
              </a:r>
              <a:r>
                <a:rPr lang="de-AT" sz="2200" b="1" u="sng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Kampagne-Plan</a:t>
              </a:r>
              <a:r>
                <a:rPr lang="de-AT" sz="2200" b="1" u="sng" dirty="0" smtClean="0"/>
                <a:t> </a:t>
              </a:r>
              <a:r>
                <a:rPr lang="de-AT" sz="2000" b="1" u="sng" dirty="0" smtClean="0"/>
                <a:t>!</a:t>
              </a:r>
            </a:p>
            <a:p>
              <a:r>
                <a:rPr lang="de-AT" dirty="0" smtClean="0"/>
                <a:t>Frage: Auf welche der nebenstehenden</a:t>
              </a:r>
            </a:p>
            <a:p>
              <a:r>
                <a:rPr lang="de-AT" dirty="0" smtClean="0"/>
                <a:t>Punkte gibt sie wirklich ANTWORT ??</a:t>
              </a:r>
            </a:p>
            <a:p>
              <a:r>
                <a:rPr lang="de-AT" dirty="0" smtClean="0"/>
                <a:t>  zu fast zu keinem !  Daher </a:t>
              </a:r>
              <a:r>
                <a:rPr lang="de-AT" b="1" u="sng" dirty="0" smtClean="0"/>
                <a:t>ganz </a:t>
              </a:r>
              <a:r>
                <a:rPr lang="de-AT" b="1" u="sng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neu bearbeiten</a:t>
              </a:r>
              <a:r>
                <a:rPr lang="de-AT" u="sng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!</a:t>
              </a:r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609600" y="152400"/>
              <a:ext cx="7772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b="1" dirty="0" smtClean="0"/>
                <a:t>Konsequenzen für </a:t>
              </a:r>
              <a:r>
                <a:rPr lang="de-AT" sz="4000" b="1" dirty="0" err="1" smtClean="0">
                  <a:solidFill>
                    <a:schemeClr val="tx2">
                      <a:lumMod val="75000"/>
                    </a:schemeClr>
                  </a:solidFill>
                </a:rPr>
                <a:t>Contribution</a:t>
              </a:r>
              <a:r>
                <a:rPr lang="de-AT" sz="4000" b="1" dirty="0" smtClean="0">
                  <a:solidFill>
                    <a:schemeClr val="tx2">
                      <a:lumMod val="75000"/>
                    </a:schemeClr>
                  </a:solidFill>
                </a:rPr>
                <a:t> C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381000" y="2362200"/>
            <a:ext cx="8077200" cy="4191000"/>
            <a:chOff x="381000" y="2362200"/>
            <a:chExt cx="8077200" cy="4191000"/>
          </a:xfrm>
        </p:grpSpPr>
        <p:pic>
          <p:nvPicPr>
            <p:cNvPr id="21" name="Grafik 20" descr="land n n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2895600"/>
              <a:ext cx="1651834" cy="2209800"/>
            </a:xfrm>
            <a:prstGeom prst="rect">
              <a:avLst/>
            </a:prstGeom>
          </p:spPr>
        </p:pic>
        <p:pic>
          <p:nvPicPr>
            <p:cNvPr id="20" name="Grafik 19" descr="time frank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38400" y="2895600"/>
              <a:ext cx="1676400" cy="2242665"/>
            </a:xfrm>
            <a:prstGeom prst="rect">
              <a:avLst/>
            </a:prstGeom>
          </p:spPr>
        </p:pic>
        <p:pic>
          <p:nvPicPr>
            <p:cNvPr id="14" name="Grafik 13" descr="time österr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29000" y="2895600"/>
              <a:ext cx="1828800" cy="2529114"/>
            </a:xfrm>
            <a:prstGeom prst="rect">
              <a:avLst/>
            </a:prstGeom>
          </p:spPr>
        </p:pic>
        <p:pic>
          <p:nvPicPr>
            <p:cNvPr id="15" name="Grafik 14" descr="time eu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38800" y="2590800"/>
              <a:ext cx="2209800" cy="3056014"/>
            </a:xfrm>
            <a:prstGeom prst="rect">
              <a:avLst/>
            </a:prstGeom>
          </p:spPr>
        </p:pic>
        <p:cxnSp>
          <p:nvCxnSpPr>
            <p:cNvPr id="18" name="Gerade Verbindung 17"/>
            <p:cNvCxnSpPr/>
            <p:nvPr/>
          </p:nvCxnSpPr>
          <p:spPr>
            <a:xfrm>
              <a:off x="381000" y="6550890"/>
              <a:ext cx="8077200" cy="23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/>
          </p:nvSpPr>
          <p:spPr>
            <a:xfrm rot="16200000">
              <a:off x="6417305" y="3869695"/>
              <a:ext cx="3276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dirty="0" smtClean="0"/>
                <a:t>Gefüllte Felder</a:t>
              </a:r>
              <a:r>
                <a:rPr lang="en-US" sz="1100" dirty="0" smtClean="0"/>
                <a:t> = </a:t>
              </a:r>
              <a:r>
                <a:rPr lang="en-US" sz="1100" dirty="0" err="1" smtClean="0"/>
                <a:t>notwendige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Vorbereitungszeit</a:t>
              </a:r>
              <a:endParaRPr lang="de-AT" sz="1100" dirty="0" smtClean="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81000" y="2514600"/>
              <a:ext cx="5410200" cy="32393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de-AT" dirty="0" smtClean="0"/>
                <a:t>Und insbesondere: </a:t>
              </a:r>
              <a:r>
                <a:rPr lang="de-AT" b="1" dirty="0" smtClean="0"/>
                <a:t>es fehlt ein </a:t>
              </a:r>
              <a:r>
                <a:rPr lang="de-AT" b="1" u="sng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präziserer Zeitplan </a:t>
              </a:r>
              <a:r>
                <a:rPr lang="de-AT" b="1" dirty="0" smtClean="0"/>
                <a:t>. . .</a:t>
              </a:r>
            </a:p>
            <a:p>
              <a:pPr>
                <a:spcBef>
                  <a:spcPts val="1200"/>
                </a:spcBef>
              </a:pPr>
              <a:endParaRPr lang="de-AT" dirty="0" smtClean="0"/>
            </a:p>
            <a:p>
              <a:pPr>
                <a:spcBef>
                  <a:spcPts val="1200"/>
                </a:spcBef>
              </a:pPr>
              <a:endParaRPr lang="de-AT" dirty="0" smtClean="0"/>
            </a:p>
            <a:p>
              <a:pPr>
                <a:spcBef>
                  <a:spcPts val="1200"/>
                </a:spcBef>
              </a:pPr>
              <a:endParaRPr lang="de-AT" sz="1050" dirty="0" smtClean="0"/>
            </a:p>
            <a:p>
              <a:pPr>
                <a:spcBef>
                  <a:spcPts val="1200"/>
                </a:spcBef>
              </a:pPr>
              <a:endParaRPr lang="de-AT" dirty="0" smtClean="0"/>
            </a:p>
            <a:p>
              <a:pPr>
                <a:spcBef>
                  <a:spcPts val="1200"/>
                </a:spcBef>
              </a:pPr>
              <a:endParaRPr lang="de-AT" dirty="0" smtClean="0"/>
            </a:p>
            <a:p>
              <a:r>
                <a:rPr lang="de-AT" dirty="0" smtClean="0"/>
                <a:t>. . . welcher</a:t>
              </a:r>
            </a:p>
            <a:p>
              <a:r>
                <a:rPr lang="de-AT" dirty="0" smtClean="0"/>
                <a:t>nicht nur das politische Ziel</a:t>
              </a:r>
            </a:p>
            <a:p>
              <a:r>
                <a:rPr lang="de-AT" spc="-100" dirty="0" smtClean="0"/>
                <a:t>sondern je Land wichtige </a:t>
              </a:r>
              <a:r>
                <a:rPr lang="de-AT" dirty="0" smtClean="0"/>
                <a:t>Maßnahmen </a:t>
              </a:r>
              <a:r>
                <a:rPr lang="de-AT" spc="-100" dirty="0" smtClean="0"/>
                <a:t>grob</a:t>
              </a:r>
              <a:r>
                <a:rPr lang="de-AT" dirty="0" smtClean="0"/>
                <a:t> </a:t>
              </a:r>
              <a:r>
                <a:rPr lang="de-AT" dirty="0" err="1" smtClean="0"/>
                <a:t>terminisiert</a:t>
              </a:r>
              <a:r>
                <a:rPr lang="de-AT" dirty="0" smtClean="0"/>
                <a:t> 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6200" y="1524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000" b="1" dirty="0" smtClean="0"/>
              <a:t>Kurzer Exkurs: Koordination </a:t>
            </a:r>
            <a:r>
              <a:rPr lang="de-AT" sz="4000" b="1" dirty="0" smtClean="0">
                <a:solidFill>
                  <a:srgbClr val="FF0000"/>
                </a:solidFill>
              </a:rPr>
              <a:t>EU</a:t>
            </a:r>
            <a:r>
              <a:rPr lang="de-AT" sz="4000" b="1" dirty="0" smtClean="0"/>
              <a:t>-weit …</a:t>
            </a:r>
          </a:p>
          <a:p>
            <a:pPr algn="ctr"/>
            <a:r>
              <a:rPr lang="de-AT" b="1" dirty="0" smtClean="0"/>
              <a:t>Offensichtlich wartet sehr viel Arbeit, die Professionalität &amp; viel Koordination erfordert.</a:t>
            </a:r>
            <a:r>
              <a:rPr lang="de-AT" sz="2600" b="1" dirty="0" smtClean="0"/>
              <a:t>**</a:t>
            </a:r>
            <a:r>
              <a:rPr lang="de-AT" b="1" dirty="0" smtClean="0"/>
              <a:t> </a:t>
            </a:r>
            <a:r>
              <a:rPr lang="de-AT" sz="2000" b="1" dirty="0" smtClean="0"/>
              <a:t>Und das rein ehrenamtlich ??  </a:t>
            </a:r>
            <a:r>
              <a:rPr lang="de-AT" b="1" dirty="0" smtClean="0"/>
              <a:t>Oder:</a:t>
            </a:r>
            <a:r>
              <a:rPr lang="de-AT" sz="2000" b="1" dirty="0" smtClean="0"/>
              <a:t> </a:t>
            </a:r>
            <a:r>
              <a:rPr lang="de-AT" sz="2000" b="1" u="sng" dirty="0" smtClean="0"/>
              <a:t>Vorschlag für </a:t>
            </a:r>
            <a:r>
              <a:rPr lang="de-AT" sz="2000" b="1" u="sng" dirty="0" smtClean="0">
                <a:solidFill>
                  <a:srgbClr val="FF0000"/>
                </a:solidFill>
              </a:rPr>
              <a:t>Antrag UBIE-Vollversammlung:</a:t>
            </a:r>
            <a:endParaRPr lang="de-AT" sz="2000" b="1" dirty="0" smtClean="0"/>
          </a:p>
          <a:p>
            <a:pPr algn="ctr"/>
            <a:r>
              <a:rPr lang="de-AT" sz="2800" b="1" dirty="0" smtClean="0">
                <a:solidFill>
                  <a:srgbClr val="FF0000"/>
                </a:solidFill>
              </a:rPr>
              <a:t> Finanzierung eines </a:t>
            </a:r>
            <a:r>
              <a:rPr lang="de-AT" sz="2800" b="1" dirty="0" err="1" smtClean="0">
                <a:solidFill>
                  <a:srgbClr val="FF0000"/>
                </a:solidFill>
              </a:rPr>
              <a:t>Kampagnesekretariat</a:t>
            </a:r>
            <a:r>
              <a:rPr lang="de-AT" sz="2800" b="1" dirty="0" smtClean="0">
                <a:solidFill>
                  <a:srgbClr val="FF0000"/>
                </a:solidFill>
              </a:rPr>
              <a:t> für 3 Jahre:</a:t>
            </a:r>
          </a:p>
          <a:p>
            <a:pPr algn="ctr"/>
            <a:r>
              <a:rPr lang="de-AT" sz="2400" b="1" dirty="0" smtClean="0"/>
              <a:t>Finanzierung durch Länderkomitees für jedes der 3 Jahre!</a:t>
            </a:r>
          </a:p>
          <a:p>
            <a:pPr algn="ctr"/>
            <a:r>
              <a:rPr lang="de-AT" sz="2400" dirty="0" smtClean="0"/>
              <a:t> </a:t>
            </a:r>
            <a:r>
              <a:rPr lang="de-AT" sz="2000" dirty="0" smtClean="0"/>
              <a:t>Z.B.:</a:t>
            </a:r>
            <a:r>
              <a:rPr lang="de-AT" sz="2400" b="1" dirty="0" smtClean="0"/>
              <a:t>5 große </a:t>
            </a:r>
            <a:r>
              <a:rPr lang="de-AT" sz="2400" dirty="0" smtClean="0"/>
              <a:t>Länder</a:t>
            </a:r>
            <a:r>
              <a:rPr lang="de-AT" sz="2400" b="1" dirty="0" smtClean="0"/>
              <a:t> 1.500,-€ + 16 kleine 800,-</a:t>
            </a:r>
            <a:r>
              <a:rPr lang="de-AT" sz="2400" dirty="0" smtClean="0"/>
              <a:t>€</a:t>
            </a:r>
            <a:r>
              <a:rPr lang="de-AT" sz="2400" b="1" dirty="0" smtClean="0"/>
              <a:t>  = 20.300,-€</a:t>
            </a:r>
            <a:endParaRPr lang="de-AT" sz="24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0" y="2819400"/>
            <a:ext cx="9144000" cy="3567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dirty="0" smtClean="0"/>
              <a:t> **: </a:t>
            </a:r>
            <a:r>
              <a:rPr lang="de-AT" sz="4000" b="1" dirty="0" smtClean="0"/>
              <a:t>Das gleiche gilt für </a:t>
            </a:r>
            <a:r>
              <a:rPr lang="de-AT" sz="4000" b="1" dirty="0" smtClean="0">
                <a:solidFill>
                  <a:srgbClr val="FF0000"/>
                </a:solidFill>
              </a:rPr>
              <a:t>Österreich</a:t>
            </a:r>
            <a:r>
              <a:rPr lang="de-AT" sz="4000" b="1" dirty="0" smtClean="0"/>
              <a:t>:</a:t>
            </a:r>
          </a:p>
          <a:p>
            <a:pPr algn="ctr">
              <a:spcAft>
                <a:spcPts val="1500"/>
              </a:spcAft>
            </a:pPr>
            <a:r>
              <a:rPr lang="de-AT" sz="2800" b="1" u="sng" dirty="0" smtClean="0"/>
              <a:t>Finanzierungsidee </a:t>
            </a:r>
            <a:r>
              <a:rPr lang="de-AT" sz="2800" b="1" dirty="0" smtClean="0"/>
              <a:t> </a:t>
            </a:r>
            <a:r>
              <a:rPr lang="de-AT" sz="2800" b="1" dirty="0" err="1" smtClean="0"/>
              <a:t>Kampagnesekretariat</a:t>
            </a:r>
            <a:r>
              <a:rPr lang="de-AT" sz="2800" b="1" smtClean="0"/>
              <a:t> :      </a:t>
            </a:r>
            <a:r>
              <a:rPr lang="de-AT" sz="2800" b="1" dirty="0" smtClean="0"/>
              <a:t>2 Jahre à je:</a:t>
            </a:r>
          </a:p>
          <a:p>
            <a:pPr algn="ctr"/>
            <a:r>
              <a:rPr lang="de-AT" sz="2000" dirty="0" smtClean="0"/>
              <a:t>Z.B.: </a:t>
            </a:r>
            <a:r>
              <a:rPr lang="de-AT" sz="2400" b="1" dirty="0" smtClean="0"/>
              <a:t>8 RT-</a:t>
            </a:r>
            <a:r>
              <a:rPr lang="de-AT" sz="2400" b="1" dirty="0" err="1" smtClean="0"/>
              <a:t>Org</a:t>
            </a:r>
            <a:r>
              <a:rPr lang="de-AT" sz="2000" dirty="0" err="1" smtClean="0"/>
              <a:t>anisations</a:t>
            </a:r>
            <a:r>
              <a:rPr lang="de-AT" sz="2400" b="1" dirty="0" smtClean="0"/>
              <a:t> </a:t>
            </a:r>
            <a:r>
              <a:rPr lang="de-AT" sz="2400" u="sng" dirty="0" smtClean="0"/>
              <a:t>total</a:t>
            </a:r>
            <a:r>
              <a:rPr lang="de-AT" sz="2400" b="1" dirty="0" smtClean="0"/>
              <a:t> 8.000,- €  + </a:t>
            </a:r>
            <a:r>
              <a:rPr lang="de-AT" sz="2400" b="1" spc="-100" dirty="0" smtClean="0"/>
              <a:t>3-4 </a:t>
            </a:r>
            <a:r>
              <a:rPr lang="de-AT" sz="2400" spc="-100" dirty="0" smtClean="0"/>
              <a:t>Befreundete</a:t>
            </a:r>
            <a:r>
              <a:rPr lang="de-AT" sz="2400" b="1" spc="-100" dirty="0" smtClean="0"/>
              <a:t> </a:t>
            </a:r>
            <a:r>
              <a:rPr lang="de-AT" sz="2400" spc="-100" dirty="0" err="1" smtClean="0"/>
              <a:t>Org.total</a:t>
            </a:r>
            <a:r>
              <a:rPr lang="de-AT" sz="2400" u="sng" spc="-100" dirty="0" smtClean="0"/>
              <a:t>:</a:t>
            </a:r>
            <a:r>
              <a:rPr lang="de-AT" sz="2400" spc="-100" dirty="0" smtClean="0"/>
              <a:t> </a:t>
            </a:r>
            <a:r>
              <a:rPr lang="de-AT" sz="2400" b="1" spc="-100" dirty="0" smtClean="0"/>
              <a:t> </a:t>
            </a:r>
            <a:r>
              <a:rPr lang="de-AT" sz="2400" b="1" dirty="0" smtClean="0"/>
              <a:t>4.000.-€</a:t>
            </a:r>
          </a:p>
          <a:p>
            <a:pPr algn="ctr"/>
            <a:r>
              <a:rPr lang="de-AT" sz="2400" dirty="0" smtClean="0"/>
              <a:t>= mind. </a:t>
            </a:r>
            <a:r>
              <a:rPr lang="de-AT" sz="2400" b="1" dirty="0" smtClean="0">
                <a:solidFill>
                  <a:srgbClr val="FF0000"/>
                </a:solidFill>
              </a:rPr>
              <a:t>Halbanstellung</a:t>
            </a:r>
            <a:r>
              <a:rPr lang="de-AT" sz="2400" dirty="0" smtClean="0"/>
              <a:t>  (?) &amp; Honorare/</a:t>
            </a:r>
            <a:r>
              <a:rPr lang="de-AT" sz="2400" dirty="0" err="1" smtClean="0"/>
              <a:t>Spendenaquirierung</a:t>
            </a:r>
            <a:endParaRPr lang="de-AT" sz="2400" dirty="0" smtClean="0"/>
          </a:p>
          <a:p>
            <a:pPr algn="ctr">
              <a:spcAft>
                <a:spcPts val="1000"/>
              </a:spcAft>
            </a:pPr>
            <a:r>
              <a:rPr lang="de-AT" sz="1700" dirty="0" smtClean="0"/>
              <a:t>(20 Cent Spende </a:t>
            </a:r>
            <a:r>
              <a:rPr lang="de-AT" sz="1700" b="1" i="1" dirty="0" smtClean="0"/>
              <a:t>(durchschnittlich </a:t>
            </a:r>
            <a:r>
              <a:rPr lang="de-AT" sz="1700" dirty="0" smtClean="0"/>
              <a:t>je sign.)  bei 100.000 sign. = 20.000,-€ (oder 8.600,-€/Jahr)</a:t>
            </a:r>
          </a:p>
          <a:p>
            <a:pPr algn="ctr"/>
            <a:r>
              <a:rPr lang="de-AT" sz="2400" b="1" u="sng" dirty="0" smtClean="0">
                <a:solidFill>
                  <a:srgbClr val="FF0000"/>
                </a:solidFill>
              </a:rPr>
              <a:t>Fragen/Aufgaben für eine </a:t>
            </a:r>
            <a:r>
              <a:rPr lang="de-AT" sz="2400" b="1" u="sng" dirty="0" smtClean="0"/>
              <a:t>mögliche </a:t>
            </a:r>
            <a:r>
              <a:rPr lang="de-AT" sz="2400" b="1" u="sng" dirty="0" smtClean="0">
                <a:solidFill>
                  <a:srgbClr val="FF0000"/>
                </a:solidFill>
              </a:rPr>
              <a:t>Arbeitsgruppen</a:t>
            </a:r>
            <a:r>
              <a:rPr lang="de-AT" sz="2400" b="1" u="sng" dirty="0" smtClean="0"/>
              <a:t> dazu:</a:t>
            </a:r>
          </a:p>
          <a:p>
            <a:pPr algn="ctr"/>
            <a:r>
              <a:rPr lang="de-AT" sz="2400" dirty="0" smtClean="0"/>
              <a:t>  ++Präzisierung Finanzmodel ++Wer </a:t>
            </a:r>
            <a:r>
              <a:rPr lang="de-AT" sz="2400" dirty="0" err="1" smtClean="0"/>
              <a:t>organisiert‘s</a:t>
            </a:r>
            <a:r>
              <a:rPr lang="de-AT" sz="2400" dirty="0" smtClean="0"/>
              <a:t> &amp; wird Arbeitgeber?</a:t>
            </a:r>
          </a:p>
          <a:p>
            <a:pPr algn="ctr"/>
            <a:r>
              <a:rPr lang="de-AT" sz="2400" dirty="0" smtClean="0"/>
              <a:t>++ Pflichtenheft für </a:t>
            </a:r>
            <a:r>
              <a:rPr lang="de-AT" sz="2400" dirty="0" err="1" smtClean="0"/>
              <a:t>Koordinator_in</a:t>
            </a:r>
            <a:r>
              <a:rPr lang="de-AT" sz="2400" dirty="0" smtClean="0"/>
              <a:t> ++ Büro wo/wie ??             etc.  </a:t>
            </a:r>
          </a:p>
        </p:txBody>
      </p:sp>
      <p:sp>
        <p:nvSpPr>
          <p:cNvPr id="5" name="Fußzeilenplatzhalter 3"/>
          <p:cNvSpPr txBox="1">
            <a:spLocks/>
          </p:cNvSpPr>
          <p:nvPr/>
        </p:nvSpPr>
        <p:spPr>
          <a:xfrm>
            <a:off x="457200" y="64928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3400" y="64928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2057400" y="381000"/>
            <a:ext cx="4800600" cy="4978400"/>
            <a:chOff x="2057400" y="838200"/>
            <a:chExt cx="4800600" cy="4978400"/>
          </a:xfrm>
        </p:grpSpPr>
        <p:grpSp>
          <p:nvGrpSpPr>
            <p:cNvPr id="4" name="Gruppieren 29"/>
            <p:cNvGrpSpPr/>
            <p:nvPr/>
          </p:nvGrpSpPr>
          <p:grpSpPr>
            <a:xfrm>
              <a:off x="2057400" y="838200"/>
              <a:ext cx="4800600" cy="4978400"/>
              <a:chOff x="3124200" y="2209800"/>
              <a:chExt cx="2057400" cy="2133600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3265714" y="2362200"/>
                <a:ext cx="1752600" cy="1752600"/>
              </a:xfrm>
              <a:prstGeom prst="ellipse">
                <a:avLst/>
              </a:prstGeom>
              <a:noFill/>
              <a:ln w="1270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3124200" y="32766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3962400" y="22098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4572000" y="24384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4038600" y="38862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4724400" y="3276600"/>
                <a:ext cx="457200" cy="45720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" name="Textfeld 4"/>
            <p:cNvSpPr txBox="1"/>
            <p:nvPr/>
          </p:nvSpPr>
          <p:spPr>
            <a:xfrm>
              <a:off x="3429000" y="2103090"/>
              <a:ext cx="152400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9900" dirty="0" smtClean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  <a:endParaRPr lang="en-US" sz="199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3" name="Rechteck 12"/>
          <p:cNvSpPr/>
          <p:nvPr/>
        </p:nvSpPr>
        <p:spPr>
          <a:xfrm>
            <a:off x="4191000" y="0"/>
            <a:ext cx="4953000" cy="6858000"/>
          </a:xfrm>
          <a:prstGeom prst="rect">
            <a:avLst/>
          </a:prstGeom>
          <a:solidFill>
            <a:srgbClr val="FFFFFF">
              <a:alpha val="77000"/>
            </a:srgbClr>
          </a:solidFill>
          <a:ln>
            <a:solidFill>
              <a:srgbClr val="FFFFFF">
                <a:alpha val="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28600" y="204787"/>
            <a:ext cx="8763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 smtClean="0">
                <a:solidFill>
                  <a:schemeClr val="accent2">
                    <a:lumMod val="75000"/>
                  </a:schemeClr>
                </a:solidFill>
              </a:rPr>
              <a:t>Auf das Gelingen der neuen Kampagne !</a:t>
            </a:r>
          </a:p>
          <a:p>
            <a:pPr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8"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de-AT" sz="36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algn="ctr"/>
            <a:endParaRPr lang="de-AT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de-AT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de-AT" sz="2400" dirty="0" smtClean="0">
                <a:solidFill>
                  <a:schemeClr val="accent2">
                    <a:lumMod val="75000"/>
                  </a:schemeClr>
                </a:solidFill>
              </a:rPr>
              <a:t>Ich danke dem „Runden Tisch Österreich“, </a:t>
            </a:r>
            <a:r>
              <a:rPr lang="de-AT" sz="2400" dirty="0" smtClean="0">
                <a:solidFill>
                  <a:schemeClr val="accent2">
                    <a:lumMod val="75000"/>
                  </a:schemeClr>
                </a:solidFill>
              </a:rPr>
              <a:t>der </a:t>
            </a:r>
            <a:r>
              <a:rPr lang="de-AT" sz="2400" dirty="0" smtClean="0">
                <a:solidFill>
                  <a:schemeClr val="accent2">
                    <a:lumMod val="75000"/>
                  </a:schemeClr>
                </a:solidFill>
              </a:rPr>
              <a:t>wir zusammen sind,</a:t>
            </a:r>
          </a:p>
          <a:p>
            <a:pPr algn="ctr">
              <a:lnSpc>
                <a:spcPct val="150000"/>
              </a:lnSpc>
            </a:pPr>
            <a:r>
              <a:rPr lang="de-AT" sz="2400" dirty="0" smtClean="0">
                <a:solidFill>
                  <a:schemeClr val="accent2">
                    <a:lumMod val="75000"/>
                  </a:schemeClr>
                </a:solidFill>
              </a:rPr>
              <a:t>für die Aufmerksamkeit !</a:t>
            </a:r>
          </a:p>
          <a:p>
            <a:pPr algn="ctr">
              <a:lnSpc>
                <a:spcPct val="150000"/>
              </a:lnSpc>
            </a:pPr>
            <a:r>
              <a:rPr lang="de-AT" sz="36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04800" y="457200"/>
            <a:ext cx="8839200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u="sng" dirty="0" smtClean="0"/>
              <a:t>Mögliche Arbeitsgruppen:</a:t>
            </a:r>
          </a:p>
          <a:p>
            <a:endParaRPr lang="de-AT" sz="11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i="1" dirty="0" smtClean="0"/>
              <a:t> </a:t>
            </a:r>
            <a:r>
              <a:rPr lang="de-AT" sz="1600" i="1" dirty="0" smtClean="0"/>
              <a:t>generell &amp; zu B-II: „</a:t>
            </a:r>
            <a:r>
              <a:rPr lang="de-AT" sz="2000" b="1" spc="-100" dirty="0" err="1" smtClean="0"/>
              <a:t>Contribution</a:t>
            </a:r>
            <a:r>
              <a:rPr lang="de-AT" sz="2000" b="1" spc="-100" dirty="0" smtClean="0"/>
              <a:t> C“  &amp; intern. Zug-Ausstellung:  </a:t>
            </a:r>
            <a:r>
              <a:rPr lang="de-AT" sz="2000" b="1" spc="-100" dirty="0" smtClean="0">
                <a:solidFill>
                  <a:srgbClr val="FF0000"/>
                </a:solidFill>
              </a:rPr>
              <a:t>mit  Sambor/Rüthemann </a:t>
            </a:r>
            <a:endParaRPr lang="de-AT" sz="2000" b="1" spc="-1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i="1" dirty="0" smtClean="0"/>
              <a:t>  </a:t>
            </a:r>
            <a:r>
              <a:rPr lang="de-AT" sz="2000" i="1" dirty="0" err="1" smtClean="0"/>
              <a:t>u.a.</a:t>
            </a:r>
            <a:r>
              <a:rPr lang="de-AT" sz="1600" i="1" dirty="0" err="1" smtClean="0"/>
              <a:t>zu</a:t>
            </a:r>
            <a:r>
              <a:rPr lang="de-AT" sz="1600" i="1" dirty="0" smtClean="0"/>
              <a:t> Element B-IV</a:t>
            </a:r>
            <a:r>
              <a:rPr lang="de-AT" sz="2000" b="1" dirty="0" smtClean="0"/>
              <a:t>: BGE-ECI   &amp;   die - BGE-Aktionswoche:    </a:t>
            </a:r>
            <a:r>
              <a:rPr lang="de-AT" sz="2000" b="1" dirty="0" smtClean="0">
                <a:solidFill>
                  <a:srgbClr val="FF0000"/>
                </a:solidFill>
              </a:rPr>
              <a:t>mit H. Pape ?</a:t>
            </a:r>
          </a:p>
          <a:p>
            <a:pPr marL="457200" indent="-457200">
              <a:buFont typeface="+mj-lt"/>
              <a:buAutoNum type="arabicPeriod"/>
            </a:pPr>
            <a:r>
              <a:rPr lang="de-AT" sz="2000" b="1" i="1" dirty="0" smtClean="0"/>
              <a:t> </a:t>
            </a:r>
            <a:r>
              <a:rPr lang="de-AT" sz="1600" i="1" dirty="0" smtClean="0"/>
              <a:t>Konkrete Frage zu D</a:t>
            </a:r>
            <a:r>
              <a:rPr lang="de-AT" sz="2000" i="1" spc="-100" dirty="0" smtClean="0"/>
              <a:t>: </a:t>
            </a:r>
            <a:r>
              <a:rPr lang="de-AT" sz="2000" b="1" spc="-100" dirty="0" smtClean="0"/>
              <a:t>Kampagnen -Koordinator, -büro in Österreich / ev. für EU  </a:t>
            </a:r>
            <a:r>
              <a:rPr lang="de-AT" sz="2000" b="1" spc="-100" dirty="0" smtClean="0">
                <a:solidFill>
                  <a:srgbClr val="FF0000"/>
                </a:solidFill>
              </a:rPr>
              <a:t>mit..?</a:t>
            </a:r>
            <a:r>
              <a:rPr lang="de-AT" sz="2000" b="1" dirty="0" smtClean="0">
                <a:solidFill>
                  <a:srgbClr val="FF0000"/>
                </a:solidFill>
              </a:rPr>
              <a:t/>
            </a:r>
            <a:br>
              <a:rPr lang="de-AT" sz="2000" b="1" dirty="0" smtClean="0">
                <a:solidFill>
                  <a:srgbClr val="FF0000"/>
                </a:solidFill>
              </a:rPr>
            </a:br>
            <a:r>
              <a:rPr lang="de-AT" sz="2000" b="1" dirty="0" smtClean="0">
                <a:solidFill>
                  <a:srgbClr val="FF0000"/>
                </a:solidFill>
              </a:rPr>
              <a:t>	</a:t>
            </a:r>
            <a:r>
              <a:rPr lang="de-AT" sz="2000" b="1" dirty="0" smtClean="0"/>
              <a:t>(</a:t>
            </a:r>
            <a:r>
              <a:rPr lang="de-AT" sz="2000" dirty="0" smtClean="0"/>
              <a:t>insbesondere: </a:t>
            </a:r>
            <a:r>
              <a:rPr lang="de-AT" sz="2000" b="1" dirty="0" smtClean="0"/>
              <a:t>Finanzierungsfrage … Pflichtenheft … Ausschreibung …)</a:t>
            </a:r>
          </a:p>
          <a:p>
            <a:pPr marL="457200" indent="-457200">
              <a:buFont typeface="+mj-lt"/>
              <a:buAutoNum type="arabicPeriod"/>
            </a:pPr>
            <a:endParaRPr lang="de-AT" sz="2800" b="1" dirty="0" smtClean="0"/>
          </a:p>
          <a:p>
            <a:pPr marL="457200" indent="-457200">
              <a:buFont typeface="+mj-lt"/>
              <a:buAutoNum type="arabicPeriod"/>
            </a:pPr>
            <a:r>
              <a:rPr lang="de-AT" sz="2000" b="1" i="1" dirty="0" smtClean="0"/>
              <a:t> </a:t>
            </a:r>
            <a:r>
              <a:rPr lang="de-AT" sz="2000" i="1" dirty="0" smtClean="0"/>
              <a:t>generell:</a:t>
            </a:r>
            <a:r>
              <a:rPr lang="de-AT" sz="2000" b="1" dirty="0" smtClean="0"/>
              <a:t> </a:t>
            </a:r>
            <a:r>
              <a:rPr lang="de-AT" sz="2000" b="1" spc="-100" dirty="0" smtClean="0"/>
              <a:t>Welche </a:t>
            </a:r>
            <a:r>
              <a:rPr lang="de-AT" sz="2000" b="1" u="sng" spc="-100" dirty="0" smtClean="0"/>
              <a:t>koordinierenden</a:t>
            </a:r>
            <a:r>
              <a:rPr lang="de-AT" sz="2000" b="1" spc="-100" dirty="0" smtClean="0"/>
              <a:t> Aufgaben für eine ECI können Organisationen</a:t>
            </a:r>
            <a:br>
              <a:rPr lang="de-AT" sz="2000" b="1" spc="-100" dirty="0" smtClean="0"/>
            </a:br>
            <a:r>
              <a:rPr lang="de-AT" sz="2000" b="1" spc="-100" dirty="0" smtClean="0"/>
              <a:t>          des RT übernehmen ? Chancen/Vor- bzw. Nachteile/Gefahren birgt dies? </a:t>
            </a:r>
            <a:r>
              <a:rPr lang="de-AT" sz="2000" b="1" dirty="0" smtClean="0">
                <a:solidFill>
                  <a:srgbClr val="FF0000"/>
                </a:solidFill>
              </a:rPr>
              <a:t>mit..? </a:t>
            </a:r>
            <a:endParaRPr lang="de-AT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de-AT" sz="2000" b="1" i="1" dirty="0" smtClean="0"/>
              <a:t>  </a:t>
            </a:r>
            <a:r>
              <a:rPr lang="de-AT" sz="2000" i="1" dirty="0" smtClean="0"/>
              <a:t>zu Element A:  </a:t>
            </a:r>
            <a:r>
              <a:rPr lang="de-AT" sz="2000" dirty="0" smtClean="0"/>
              <a:t>Arbeit am BGE-ECI-</a:t>
            </a:r>
            <a:r>
              <a:rPr lang="de-AT" sz="2000" b="1" dirty="0" smtClean="0"/>
              <a:t>Slogan als Vorschlag für Göteborg </a:t>
            </a:r>
            <a:r>
              <a:rPr lang="de-AT" sz="2000" b="1" dirty="0" smtClean="0">
                <a:solidFill>
                  <a:srgbClr val="FF0000"/>
                </a:solidFill>
              </a:rPr>
              <a:t>mit..? </a:t>
            </a:r>
            <a:endParaRPr lang="de-AT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spc="-100" dirty="0" smtClean="0"/>
              <a:t> </a:t>
            </a:r>
            <a:r>
              <a:rPr lang="de-AT" sz="2000" b="1" dirty="0" smtClean="0"/>
              <a:t> </a:t>
            </a:r>
            <a:r>
              <a:rPr lang="de-AT" sz="2000" i="1" dirty="0" smtClean="0"/>
              <a:t>zu B-I</a:t>
            </a:r>
            <a:r>
              <a:rPr lang="de-AT" sz="2000" b="1" dirty="0" smtClean="0"/>
              <a:t>    Wie die ECI starten ?  </a:t>
            </a:r>
            <a:r>
              <a:rPr lang="de-AT" sz="2000" dirty="0" smtClean="0"/>
              <a:t>(in Österreich  / </a:t>
            </a:r>
            <a:r>
              <a:rPr lang="de-AT" sz="2000" dirty="0" err="1" smtClean="0"/>
              <a:t>euweit</a:t>
            </a:r>
            <a:r>
              <a:rPr lang="de-AT" sz="2000" dirty="0" smtClean="0"/>
              <a:t>) </a:t>
            </a:r>
            <a:r>
              <a:rPr lang="de-AT" sz="2000" b="1" dirty="0" smtClean="0">
                <a:solidFill>
                  <a:srgbClr val="FF0000"/>
                </a:solidFill>
              </a:rPr>
              <a:t>mit..?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dirty="0" smtClean="0"/>
              <a:t> </a:t>
            </a:r>
            <a:r>
              <a:rPr lang="de-AT" sz="2000" spc="-100" dirty="0" smtClean="0"/>
              <a:t>zu </a:t>
            </a:r>
            <a:r>
              <a:rPr lang="de-AT" sz="2000" i="1" spc="-100" dirty="0" smtClean="0"/>
              <a:t>Element B-III</a:t>
            </a:r>
            <a:r>
              <a:rPr lang="de-AT" sz="2000" spc="-100" dirty="0" smtClean="0"/>
              <a:t>: </a:t>
            </a:r>
            <a:r>
              <a:rPr lang="de-AT" sz="2000" b="1" spc="-100" dirty="0" smtClean="0"/>
              <a:t>Aufwändigere Aktionsformen dezentral  </a:t>
            </a:r>
            <a:r>
              <a:rPr lang="de-AT" sz="2000" b="1" dirty="0" smtClean="0"/>
              <a:t>/ BGE-ECI + Kunst  </a:t>
            </a:r>
            <a:r>
              <a:rPr lang="de-AT" sz="2000" b="1" dirty="0" smtClean="0">
                <a:solidFill>
                  <a:srgbClr val="FF0000"/>
                </a:solidFill>
              </a:rPr>
              <a:t>mit..?</a:t>
            </a:r>
            <a:r>
              <a:rPr lang="de-AT" sz="2000" b="1" dirty="0" smtClean="0"/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i="1" dirty="0" smtClean="0"/>
              <a:t> </a:t>
            </a:r>
            <a:r>
              <a:rPr lang="de-AT" sz="2000" i="1" dirty="0" smtClean="0"/>
              <a:t>etwas aus C: </a:t>
            </a:r>
            <a:r>
              <a:rPr lang="de-AT" sz="2000" b="1" spc="-100" dirty="0" smtClean="0"/>
              <a:t>Wissenschaftstagungen /Medienarbeit Homepage /</a:t>
            </a:r>
            <a:r>
              <a:rPr lang="de-AT" sz="2000" b="1" spc="-100" dirty="0" err="1" smtClean="0"/>
              <a:t>social</a:t>
            </a:r>
            <a:r>
              <a:rPr lang="de-AT" sz="2000" b="1" spc="-100" dirty="0" smtClean="0"/>
              <a:t> </a:t>
            </a:r>
            <a:r>
              <a:rPr lang="de-AT" sz="2000" b="1" spc="-100" dirty="0" err="1" smtClean="0"/>
              <a:t>media</a:t>
            </a:r>
            <a:r>
              <a:rPr lang="de-AT" sz="2000" b="1" spc="-100" dirty="0" smtClean="0"/>
              <a:t> </a:t>
            </a:r>
            <a:r>
              <a:rPr lang="de-AT" sz="2000" b="1" dirty="0" smtClean="0"/>
              <a:t> </a:t>
            </a:r>
            <a:r>
              <a:rPr lang="de-AT" sz="2000" b="1" dirty="0" smtClean="0">
                <a:solidFill>
                  <a:srgbClr val="FF0000"/>
                </a:solidFill>
              </a:rPr>
              <a:t>mit..?</a:t>
            </a:r>
            <a:r>
              <a:rPr lang="de-AT" sz="2000" b="1" dirty="0" smtClean="0"/>
              <a:t> </a:t>
            </a:r>
            <a:endParaRPr lang="de-AT" sz="20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AT" sz="2000" b="1" i="1" dirty="0" smtClean="0"/>
              <a:t>  </a:t>
            </a:r>
            <a:r>
              <a:rPr lang="de-AT" sz="2000" i="1" dirty="0" smtClean="0"/>
              <a:t>noch zu D: </a:t>
            </a:r>
            <a:r>
              <a:rPr lang="de-AT" sz="2000" b="1" dirty="0" smtClean="0"/>
              <a:t>   IT –Technik  / oder weiteres zu FINANZEN ….  </a:t>
            </a:r>
            <a:r>
              <a:rPr lang="de-AT" sz="2000" b="1" dirty="0" smtClean="0">
                <a:solidFill>
                  <a:srgbClr val="FF0000"/>
                </a:solidFill>
              </a:rPr>
              <a:t>mit..?</a:t>
            </a:r>
          </a:p>
          <a:p>
            <a:pPr marL="457200" indent="-457200">
              <a:lnSpc>
                <a:spcPct val="150000"/>
              </a:lnSpc>
            </a:pPr>
            <a:r>
              <a:rPr lang="de-AT" sz="2000" b="1" dirty="0" smtClean="0"/>
              <a:t>oder … oder 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de-AT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de-AT" sz="2400" b="1" i="1" dirty="0" smtClean="0"/>
              <a:t>(weitere Ideen) Auswahl vor Ort zu bestimmen</a:t>
            </a:r>
          </a:p>
        </p:txBody>
      </p:sp>
      <p:sp>
        <p:nvSpPr>
          <p:cNvPr id="7" name="Fußzeilenplatzhalter 3"/>
          <p:cNvSpPr txBox="1">
            <a:spLocks/>
          </p:cNvSpPr>
          <p:nvPr/>
        </p:nvSpPr>
        <p:spPr>
          <a:xfrm>
            <a:off x="533400" y="6416675"/>
            <a:ext cx="81534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Workshop: Kampagne Elemente ECI-BGE		                             Guido </a:t>
            </a:r>
            <a:r>
              <a:rPr lang="de-AT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Rüthemann, 22.2.2018,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609600" y="6416675"/>
            <a:ext cx="8077200" cy="2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1165</Words>
  <Application>Microsoft Office PowerPoint</Application>
  <PresentationFormat>Bildschirmpräsentation (4:3)</PresentationFormat>
  <Paragraphs>253</Paragraphs>
  <Slides>12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Guido Rüthemann  ECI – BGE 2018/9: Kampagne-Elemente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ECI – BGE 2018/9 Kampagne-Elemente</dc:title>
  <dc:creator>PC</dc:creator>
  <cp:lastModifiedBy>PC</cp:lastModifiedBy>
  <cp:revision>141</cp:revision>
  <dcterms:created xsi:type="dcterms:W3CDTF">2018-02-02T18:13:09Z</dcterms:created>
  <dcterms:modified xsi:type="dcterms:W3CDTF">2018-02-21T07:30:43Z</dcterms:modified>
</cp:coreProperties>
</file>